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1" r:id="rId3"/>
  </p:sldMasterIdLst>
  <p:notesMasterIdLst>
    <p:notesMasterId r:id="rId77"/>
  </p:notesMasterIdLst>
  <p:handoutMasterIdLst>
    <p:handoutMasterId r:id="rId78"/>
  </p:handoutMasterIdLst>
  <p:sldIdLst>
    <p:sldId id="256" r:id="rId4"/>
    <p:sldId id="326" r:id="rId5"/>
    <p:sldId id="343" r:id="rId6"/>
    <p:sldId id="298" r:id="rId7"/>
    <p:sldId id="272" r:id="rId8"/>
    <p:sldId id="275" r:id="rId9"/>
    <p:sldId id="273" r:id="rId10"/>
    <p:sldId id="337" r:id="rId11"/>
    <p:sldId id="271" r:id="rId12"/>
    <p:sldId id="276" r:id="rId13"/>
    <p:sldId id="278" r:id="rId14"/>
    <p:sldId id="279" r:id="rId15"/>
    <p:sldId id="280" r:id="rId16"/>
    <p:sldId id="281" r:id="rId17"/>
    <p:sldId id="282" r:id="rId18"/>
    <p:sldId id="277" r:id="rId19"/>
    <p:sldId id="299" r:id="rId20"/>
    <p:sldId id="338" r:id="rId21"/>
    <p:sldId id="300" r:id="rId22"/>
    <p:sldId id="284" r:id="rId23"/>
    <p:sldId id="283" r:id="rId24"/>
    <p:sldId id="285" r:id="rId25"/>
    <p:sldId id="288" r:id="rId26"/>
    <p:sldId id="289" r:id="rId27"/>
    <p:sldId id="291" r:id="rId28"/>
    <p:sldId id="293" r:id="rId29"/>
    <p:sldId id="303" r:id="rId30"/>
    <p:sldId id="302" r:id="rId31"/>
    <p:sldId id="304" r:id="rId32"/>
    <p:sldId id="339" r:id="rId33"/>
    <p:sldId id="286" r:id="rId34"/>
    <p:sldId id="287" r:id="rId35"/>
    <p:sldId id="314" r:id="rId36"/>
    <p:sldId id="307" r:id="rId37"/>
    <p:sldId id="308" r:id="rId38"/>
    <p:sldId id="310" r:id="rId39"/>
    <p:sldId id="297" r:id="rId40"/>
    <p:sldId id="322" r:id="rId41"/>
    <p:sldId id="292" r:id="rId42"/>
    <p:sldId id="295" r:id="rId43"/>
    <p:sldId id="335" r:id="rId44"/>
    <p:sldId id="294" r:id="rId45"/>
    <p:sldId id="315" r:id="rId46"/>
    <p:sldId id="316" r:id="rId47"/>
    <p:sldId id="317" r:id="rId48"/>
    <p:sldId id="318" r:id="rId49"/>
    <p:sldId id="319" r:id="rId50"/>
    <p:sldId id="321" r:id="rId51"/>
    <p:sldId id="323" r:id="rId52"/>
    <p:sldId id="342" r:id="rId53"/>
    <p:sldId id="324" r:id="rId54"/>
    <p:sldId id="334" r:id="rId55"/>
    <p:sldId id="329" r:id="rId56"/>
    <p:sldId id="330" r:id="rId57"/>
    <p:sldId id="331" r:id="rId58"/>
    <p:sldId id="332" r:id="rId59"/>
    <p:sldId id="333" r:id="rId60"/>
    <p:sldId id="301" r:id="rId61"/>
    <p:sldId id="311" r:id="rId62"/>
    <p:sldId id="344" r:id="rId63"/>
    <p:sldId id="327" r:id="rId64"/>
    <p:sldId id="312" r:id="rId65"/>
    <p:sldId id="313" r:id="rId66"/>
    <p:sldId id="340" r:id="rId67"/>
    <p:sldId id="274" r:id="rId68"/>
    <p:sldId id="306" r:id="rId69"/>
    <p:sldId id="309" r:id="rId70"/>
    <p:sldId id="261" r:id="rId71"/>
    <p:sldId id="266" r:id="rId72"/>
    <p:sldId id="262" r:id="rId73"/>
    <p:sldId id="341" r:id="rId74"/>
    <p:sldId id="264" r:id="rId75"/>
    <p:sldId id="270" r:id="rId76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1pPr>
    <a:lvl2pPr marL="457200" algn="l" rtl="0" eaLnBrk="0" fontAlgn="base" hangingPunct="0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2pPr>
    <a:lvl3pPr marL="914400" algn="l" rtl="0" eaLnBrk="0" fontAlgn="base" hangingPunct="0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5pPr>
    <a:lvl6pPr marL="2286000" algn="l" defTabSz="914400" rtl="0" eaLnBrk="1" latinLnBrk="0" hangingPunct="1">
      <a:defRPr sz="11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6pPr>
    <a:lvl7pPr marL="2743200" algn="l" defTabSz="914400" rtl="0" eaLnBrk="1" latinLnBrk="0" hangingPunct="1">
      <a:defRPr sz="11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7pPr>
    <a:lvl8pPr marL="3200400" algn="l" defTabSz="914400" rtl="0" eaLnBrk="1" latinLnBrk="0" hangingPunct="1">
      <a:defRPr sz="11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8pPr>
    <a:lvl9pPr marL="3657600" algn="l" defTabSz="914400" rtl="0" eaLnBrk="1" latinLnBrk="0" hangingPunct="1">
      <a:defRPr sz="11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431"/>
    <p:restoredTop sz="75766"/>
  </p:normalViewPr>
  <p:slideViewPr>
    <p:cSldViewPr>
      <p:cViewPr>
        <p:scale>
          <a:sx n="50" d="100"/>
          <a:sy n="50" d="100"/>
        </p:scale>
        <p:origin x="376" y="14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-31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FCCBC-A981-C547-B921-8A09795C36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3DD66F-E652-0A49-8B0E-7E15165810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" panose="020B0A02020104020203" pitchFamily="34" charset="77"/>
                <a:sym typeface="Gill Sans" panose="020B0A02020104020203" pitchFamily="34" charset="77"/>
              </a:defRPr>
            </a:lvl1pPr>
          </a:lstStyle>
          <a:p>
            <a:pPr>
              <a:defRPr/>
            </a:pPr>
            <a:fld id="{4FE485C8-53E5-A44E-B715-493862BE7A8A}" type="datetimeFigureOut">
              <a:rPr lang="en-US" altLang="en-US"/>
              <a:pPr>
                <a:defRPr/>
              </a:pPr>
              <a:t>8/31/18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F7F432-15D3-9743-9B04-5E81F73E23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68890E-FA3C-A542-8878-B6AC1DC040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" panose="020B0A02020104020203" pitchFamily="34" charset="77"/>
                <a:sym typeface="Gill Sans" panose="020B0A02020104020203" pitchFamily="34" charset="77"/>
              </a:defRPr>
            </a:lvl1pPr>
          </a:lstStyle>
          <a:p>
            <a:pPr>
              <a:defRPr/>
            </a:pPr>
            <a:fld id="{254B7FD3-7225-6B46-85D3-7D8B3887BC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22F565-EE60-2649-AB63-6B20720605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5A60D-74C9-4E4E-9039-647DFCF7420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" panose="020B0A02020104020203" pitchFamily="34" charset="77"/>
                <a:sym typeface="Gill Sans" panose="020B0A02020104020203" pitchFamily="34" charset="77"/>
              </a:defRPr>
            </a:lvl1pPr>
          </a:lstStyle>
          <a:p>
            <a:pPr>
              <a:defRPr/>
            </a:pPr>
            <a:fld id="{BBF96B77-FBF5-064E-8F5B-827F778FED1D}" type="datetimeFigureOut">
              <a:rPr lang="en-US" altLang="en-US"/>
              <a:pPr>
                <a:defRPr/>
              </a:pPr>
              <a:t>8/31/18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1C42637-8BBD-8149-8F71-A410B12CF4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3F13C03-392E-A140-9A71-2E95D06BE5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0D204-DA15-A24F-9ADE-96A34BE075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B51FA-98BC-8C4B-9051-21DC896809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" panose="020B0A02020104020203" pitchFamily="34" charset="77"/>
                <a:sym typeface="Gill Sans" panose="020B0A02020104020203" pitchFamily="34" charset="77"/>
              </a:defRPr>
            </a:lvl1pPr>
          </a:lstStyle>
          <a:p>
            <a:pPr>
              <a:defRPr/>
            </a:pPr>
            <a:fld id="{4B6BADE5-6824-604C-9A82-1E71EB3B6C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6BADE5-6824-604C-9A82-1E71EB3B6CBD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606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more about model validation with recall and precision instead of accuracy alone.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6BADE5-6824-604C-9A82-1E71EB3B6CBD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982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6BADE5-6824-604C-9A82-1E71EB3B6CBD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676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tf.contrib.rnn.LSTMCell</a:t>
            </a:r>
            <a:r>
              <a:rPr lang="en-US" dirty="0"/>
              <a:t> for seq2seq </a:t>
            </a:r>
          </a:p>
          <a:p>
            <a:r>
              <a:rPr lang="en-US" dirty="0" err="1"/>
              <a:t>tf.contrib.rnn.BasicRNNCell</a:t>
            </a:r>
            <a:r>
              <a:rPr lang="en-US" dirty="0"/>
              <a:t> for timeseries prediction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6BADE5-6824-604C-9A82-1E71EB3B6CBD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237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Target_batch</a:t>
            </a:r>
            <a:r>
              <a:rPr lang="en-US" dirty="0"/>
              <a:t>[:, 1:] means every row, skip first column as it is &lt;start&gt;, so starts with col 1 through last col.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Argmax(axis = -1) evaluate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the maximum of the values specified within the last index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6BADE5-6824-604C-9A82-1E71EB3B6CBD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510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6BADE5-6824-604C-9A82-1E71EB3B6CBD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280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6BADE5-6824-604C-9A82-1E71EB3B6CBD}" type="slidenum">
              <a:rPr lang="en-US" altLang="en-US" smtClean="0"/>
              <a:pPr>
                <a:defRPr/>
              </a:pPr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022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256 number of units (neurons). Each neuron also receives H(t-1) and X(t) from input dim. H(t-1) and X(t) are concatenated horizontally to share one 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6BADE5-6824-604C-9A82-1E71EB3B6CBD}" type="slidenum">
              <a:rPr lang="en-US" altLang="en-US" smtClean="0"/>
              <a:pPr>
                <a:defRPr/>
              </a:pPr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364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256 number of units (neurons). Each neuron also receives H(t-1) and X(t) from input dim. H(t-1) and X(t) are concatenated horizontally to share one 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6BADE5-6824-604C-9A82-1E71EB3B6CBD}" type="slidenum">
              <a:rPr lang="en-US" altLang="en-US" smtClean="0"/>
              <a:pPr>
                <a:defRPr/>
              </a:pPr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46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256 number of units (neurons). Each neuron also receives H(t-1) and X(t) from input dim. H(t-1) and X(t) are concatenated horizontally to share one 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6BADE5-6824-604C-9A82-1E71EB3B6CBD}" type="slidenum">
              <a:rPr lang="en-US" altLang="en-US" smtClean="0"/>
              <a:pPr>
                <a:defRPr/>
              </a:pPr>
              <a:t>71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608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6BADE5-6824-604C-9A82-1E71EB3B6CBD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601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32604C9C-627D-014C-81AF-3C90D3F7EC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E35695C0-9642-EF4E-BF4E-11E96D9EB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Christopher Olah’s famous blog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9BCD0CDC-CEE9-7B44-A757-3799DE89A3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fld id="{0EC2C748-FA3F-9545-83F3-7A894C31112F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6BADE5-6824-604C-9A82-1E71EB3B6CBD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999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6BADE5-6824-604C-9A82-1E71EB3B6CBD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795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Ht</a:t>
            </a:r>
            <a:r>
              <a:rPr lang="en-US" dirty="0"/>
              <a:t> combine with </a:t>
            </a:r>
            <a:r>
              <a:rPr lang="en-US" dirty="0" err="1"/>
              <a:t>Xt</a:t>
            </a:r>
            <a:r>
              <a:rPr lang="en-US" dirty="0"/>
              <a:t> carries long term dependency, it figures out how much old information to keep or forget.</a:t>
            </a:r>
          </a:p>
          <a:p>
            <a:endParaRPr lang="en-US" dirty="0"/>
          </a:p>
          <a:p>
            <a:r>
              <a:rPr lang="en-US" dirty="0"/>
              <a:t>Ct is the short term state change.</a:t>
            </a:r>
          </a:p>
          <a:p>
            <a:endParaRPr lang="en-US" dirty="0"/>
          </a:p>
          <a:p>
            <a:r>
              <a:rPr lang="en-US" dirty="0"/>
              <a:t>Output is </a:t>
            </a:r>
            <a:r>
              <a:rPr lang="en-US" dirty="0" err="1"/>
              <a:t>ht</a:t>
            </a:r>
            <a:endParaRPr lang="en-US" dirty="0"/>
          </a:p>
          <a:p>
            <a:r>
              <a:rPr lang="en-US" dirty="0"/>
              <a:t>Hidden cell state is Ct</a:t>
            </a:r>
          </a:p>
          <a:p>
            <a:endParaRPr lang="en-US" dirty="0"/>
          </a:p>
          <a:p>
            <a:r>
              <a:rPr lang="en-US" dirty="0"/>
              <a:t>For encoder we want Ct so we can tell Decoder to learn from Ct.</a:t>
            </a:r>
          </a:p>
          <a:p>
            <a:r>
              <a:rPr lang="en-US" dirty="0"/>
              <a:t>For decoder we want </a:t>
            </a:r>
            <a:r>
              <a:rPr lang="en-US" dirty="0" err="1"/>
              <a:t>ht</a:t>
            </a:r>
            <a:r>
              <a:rPr lang="en-US" dirty="0"/>
              <a:t> because our interest is in the output of decoder. </a:t>
            </a:r>
          </a:p>
          <a:p>
            <a:endParaRPr lang="en-US" dirty="0"/>
          </a:p>
          <a:p>
            <a:r>
              <a:rPr lang="en-US" dirty="0"/>
              <a:t>Sankey diagram indicates the need for bidirectional LSTM.</a:t>
            </a:r>
          </a:p>
          <a:p>
            <a:endParaRPr lang="en-US" dirty="0"/>
          </a:p>
          <a:p>
            <a:r>
              <a:rPr lang="en-US" dirty="0"/>
              <a:t>Each W is learned through iterating t. Therefore W ends up being the most ideal value of matrix that is optimized towards every transition between timepoints.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6BADE5-6824-604C-9A82-1E71EB3B6CBD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821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6BADE5-6824-604C-9A82-1E71EB3B6CBD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118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6BADE5-6824-604C-9A82-1E71EB3B6CBD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011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6BADE5-6824-604C-9A82-1E71EB3B6CBD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151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20940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12366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59196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633C16B0-3B08-EA4B-8AF2-2B75073DB5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0"/>
            <a:ext cx="21717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71ED1938-94F0-6843-9D9C-CCBABD72B2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6400800"/>
            <a:ext cx="217043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42900" indent="-342900" algn="ctr" rtl="0" eaLnBrk="0" fontAlgn="base" hangingPunct="0">
        <a:spcBef>
          <a:spcPts val="1900"/>
        </a:spcBef>
        <a:spcAft>
          <a:spcPct val="0"/>
        </a:spcAft>
        <a:defRPr sz="5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6C75291A-2158-8747-90AE-C7BEE1E9CF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7538" y="241300"/>
            <a:ext cx="231346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619B3A3F-555C-4345-9868-DF7046FFD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7538" y="1981200"/>
            <a:ext cx="23134637" cy="1036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457200" indent="-457200" algn="l" rtl="0" eaLnBrk="0" fontAlgn="base" hangingPunct="0">
        <a:spcBef>
          <a:spcPts val="2100"/>
        </a:spcBef>
        <a:spcAft>
          <a:spcPct val="0"/>
        </a:spcAft>
        <a:buClr>
          <a:srgbClr val="D3002D"/>
        </a:buClr>
        <a:buSzPct val="100000"/>
        <a:buFont typeface="Wingdings" pitchFamily="2" charset="2"/>
        <a:buChar char="§"/>
        <a:defRPr sz="36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876300" indent="-457200" algn="l" rtl="0" eaLnBrk="0" fontAlgn="base" hangingPunct="0">
        <a:spcBef>
          <a:spcPts val="1900"/>
        </a:spcBef>
        <a:spcAft>
          <a:spcPct val="0"/>
        </a:spcAft>
        <a:buClr>
          <a:srgbClr val="D3002D"/>
        </a:buClr>
        <a:buSzPct val="100000"/>
        <a:buFont typeface="Arial" panose="020B0604020202020204" pitchFamily="34" charset="0"/>
        <a:buChar char="-"/>
        <a:defRPr sz="36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562100" indent="-457200" algn="l" rtl="0" eaLnBrk="0" fontAlgn="base" hangingPunct="0">
        <a:spcBef>
          <a:spcPts val="1600"/>
        </a:spcBef>
        <a:spcAft>
          <a:spcPct val="0"/>
        </a:spcAft>
        <a:buClr>
          <a:srgbClr val="D3002D"/>
        </a:buClr>
        <a:buSzPct val="100000"/>
        <a:buFont typeface="Arial" panose="020B0604020202020204" pitchFamily="34" charset="0"/>
        <a:buChar char="-"/>
        <a:defRPr sz="36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2019300" indent="-457200" algn="l" rtl="0" eaLnBrk="0" fontAlgn="base" hangingPunct="0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panose="020B0604020202020204" pitchFamily="34" charset="0"/>
        <a:buChar char="-"/>
        <a:defRPr sz="36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476500" indent="-457200" algn="l" rtl="0" eaLnBrk="0" fontAlgn="base" hangingPunct="0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panose="020B0604020202020204" pitchFamily="34" charset="0"/>
        <a:buChar char="-"/>
        <a:defRPr sz="36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9337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33909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38481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43053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77CAD4CB-083E-D04B-9431-117288FAE1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7538" y="241300"/>
            <a:ext cx="2313463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19D10D1C-5CCD-FE41-B0D8-3137B04464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7538" y="1981200"/>
            <a:ext cx="23134637" cy="1036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457200" indent="-457200" algn="l" rtl="0" eaLnBrk="0" fontAlgn="base" hangingPunct="0">
        <a:spcBef>
          <a:spcPts val="2100"/>
        </a:spcBef>
        <a:spcAft>
          <a:spcPct val="0"/>
        </a:spcAft>
        <a:buClr>
          <a:srgbClr val="D3002D"/>
        </a:buClr>
        <a:buSzPct val="100000"/>
        <a:buFont typeface="Wingdings" pitchFamily="2" charset="2"/>
        <a:buChar char="§"/>
        <a:defRPr sz="36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876300" indent="-457200" algn="l" rtl="0" eaLnBrk="0" fontAlgn="base" hangingPunct="0">
        <a:spcBef>
          <a:spcPts val="1900"/>
        </a:spcBef>
        <a:spcAft>
          <a:spcPct val="0"/>
        </a:spcAft>
        <a:buClr>
          <a:srgbClr val="D3002D"/>
        </a:buClr>
        <a:buSzPct val="100000"/>
        <a:buFont typeface="Arial" panose="020B0604020202020204" pitchFamily="34" charset="0"/>
        <a:buChar char="-"/>
        <a:defRPr sz="36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333500" indent="-457200" algn="l" rtl="0" eaLnBrk="0" fontAlgn="base" hangingPunct="0">
        <a:spcBef>
          <a:spcPts val="1600"/>
        </a:spcBef>
        <a:spcAft>
          <a:spcPct val="0"/>
        </a:spcAft>
        <a:buClr>
          <a:srgbClr val="D3002D"/>
        </a:buClr>
        <a:buSzPct val="100000"/>
        <a:buFont typeface="Arial" panose="020B0604020202020204" pitchFamily="34" charset="0"/>
        <a:buChar char="-"/>
        <a:defRPr sz="36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790700" indent="-457200" algn="l" rtl="0" eaLnBrk="0" fontAlgn="base" hangingPunct="0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panose="020B0604020202020204" pitchFamily="34" charset="0"/>
        <a:buChar char="-"/>
        <a:defRPr sz="36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247900" indent="-457200" algn="l" rtl="0" eaLnBrk="0" fontAlgn="base" hangingPunct="0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panose="020B0604020202020204" pitchFamily="34" charset="0"/>
        <a:buChar char="-"/>
        <a:defRPr sz="36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7051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1623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6195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0767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ensorflow/nm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thub.com/sachinruk/deepschool.io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8rduwys" TargetMode="External"/><Relationship Id="rId2" Type="http://schemas.openxmlformats.org/officeDocument/2006/relationships/hyperlink" Target="https://tinyurl.com/y8bmqoa6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st.github.com/shinchan75034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tensorflow/nmt" TargetMode="Externa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github.com/tensorflow/nmt" TargetMode="Externa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8rduwys" TargetMode="External"/><Relationship Id="rId2" Type="http://schemas.openxmlformats.org/officeDocument/2006/relationships/hyperlink" Target="https://tinyurl.com/y8bmqoa6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st.github.com/shinchan75034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achinruk/deepschool.io" TargetMode="External"/><Relationship Id="rId2" Type="http://schemas.openxmlformats.org/officeDocument/2006/relationships/hyperlink" Target="https://github.com/tensorflow/nmt" TargetMode="Externa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0C52B04C-2E4F-4940-8194-E372AD7C3C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2400" y="1219200"/>
            <a:ext cx="21717000" cy="33528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A Novel Adoption of Long Short Term Memory (LSTM) in Touchpoint Prediction Problems 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DCCB5335-B917-FA46-B1BA-D1095B624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5791200"/>
            <a:ext cx="21704300" cy="4267200"/>
          </a:xfrm>
        </p:spPr>
        <p:txBody>
          <a:bodyPr/>
          <a:lstStyle/>
          <a:p>
            <a:pPr marL="914400" indent="-914400" eaLnBrk="1" hangingPunct="1"/>
            <a:r>
              <a:rPr lang="en-US" altLang="en-US" b="1" dirty="0"/>
              <a:t>K.C. Tung, PhD</a:t>
            </a:r>
          </a:p>
          <a:p>
            <a:pPr marL="914400" indent="-914400" eaLnBrk="1" hangingPunct="1"/>
            <a:r>
              <a:rPr lang="en-US" altLang="en-US" sz="3000" b="1" dirty="0"/>
              <a:t>Principal Data Scientist</a:t>
            </a:r>
          </a:p>
          <a:p>
            <a:pPr marL="914400" indent="-914400" eaLnBrk="1" hangingPunct="1"/>
            <a:r>
              <a:rPr lang="en-US" altLang="en-US" sz="3000" b="1" dirty="0"/>
              <a:t>AT&amp;T Advertising &amp; Analytics</a:t>
            </a:r>
          </a:p>
          <a:p>
            <a:pPr marL="914400" indent="-914400" eaLnBrk="1" hangingPunct="1"/>
            <a:endParaRPr lang="en-US" altLang="en-US" sz="2400" dirty="0"/>
          </a:p>
          <a:p>
            <a:pPr marL="914400" indent="-914400" eaLnBrk="1" hangingPunct="1"/>
            <a:r>
              <a:rPr lang="en-US" altLang="en-US" sz="2400" dirty="0"/>
              <a:t>Thursday, September 6, 2018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6F3042CB-0BFA-9D40-8AEA-6AE7ABA495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Sequence as a model for media touchpoints</a:t>
            </a:r>
          </a:p>
        </p:txBody>
      </p:sp>
      <p:sp>
        <p:nvSpPr>
          <p:cNvPr id="12290" name="Off-page Connector 4">
            <a:extLst>
              <a:ext uri="{FF2B5EF4-FFF2-40B4-BE49-F238E27FC236}">
                <a16:creationId xmlns:a16="http://schemas.microsoft.com/office/drawing/2014/main" id="{E6AA3E78-1C93-3446-87DE-3B28C57C4C4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625975" y="1947863"/>
            <a:ext cx="685800" cy="2590800"/>
          </a:xfrm>
          <a:prstGeom prst="flowChartOffpageConnector">
            <a:avLst/>
          </a:prstGeom>
          <a:solidFill>
            <a:srgbClr val="00B0F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3000"/>
              <a:t>NBC</a:t>
            </a:r>
          </a:p>
        </p:txBody>
      </p:sp>
      <p:sp>
        <p:nvSpPr>
          <p:cNvPr id="12291" name="Off-page Connector 5">
            <a:extLst>
              <a:ext uri="{FF2B5EF4-FFF2-40B4-BE49-F238E27FC236}">
                <a16:creationId xmlns:a16="http://schemas.microsoft.com/office/drawing/2014/main" id="{AB115334-02F6-664E-8613-8097833F284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839325" y="2947988"/>
            <a:ext cx="685800" cy="2590800"/>
          </a:xfrm>
          <a:prstGeom prst="flowChartOffpageConnector">
            <a:avLst/>
          </a:prstGeom>
          <a:solidFill>
            <a:srgbClr val="00B0F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3000"/>
              <a:t>NBC</a:t>
            </a:r>
          </a:p>
        </p:txBody>
      </p:sp>
      <p:sp>
        <p:nvSpPr>
          <p:cNvPr id="12292" name="Off-page Connector 6">
            <a:extLst>
              <a:ext uri="{FF2B5EF4-FFF2-40B4-BE49-F238E27FC236}">
                <a16:creationId xmlns:a16="http://schemas.microsoft.com/office/drawing/2014/main" id="{10C24D92-988C-1A4D-9BA3-9D460C0FA93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2453938" y="1943100"/>
            <a:ext cx="685800" cy="2590800"/>
          </a:xfrm>
          <a:prstGeom prst="flowChartOffpageConnector">
            <a:avLst/>
          </a:prstGeom>
          <a:solidFill>
            <a:srgbClr val="FFFF0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3000"/>
              <a:t>ABC</a:t>
            </a:r>
          </a:p>
        </p:txBody>
      </p:sp>
      <p:sp>
        <p:nvSpPr>
          <p:cNvPr id="12293" name="Off-page Connector 7">
            <a:extLst>
              <a:ext uri="{FF2B5EF4-FFF2-40B4-BE49-F238E27FC236}">
                <a16:creationId xmlns:a16="http://schemas.microsoft.com/office/drawing/2014/main" id="{D5E6E594-A081-CD42-83F7-A4BFA58EFC0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235825" y="1943100"/>
            <a:ext cx="685800" cy="2590800"/>
          </a:xfrm>
          <a:prstGeom prst="flowChartOffpageConnector">
            <a:avLst/>
          </a:prstGeom>
          <a:solidFill>
            <a:srgbClr val="92D05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3000"/>
              <a:t>CBS</a:t>
            </a:r>
          </a:p>
        </p:txBody>
      </p:sp>
      <p:sp>
        <p:nvSpPr>
          <p:cNvPr id="12294" name="Off-page Connector 8">
            <a:extLst>
              <a:ext uri="{FF2B5EF4-FFF2-40B4-BE49-F238E27FC236}">
                <a16:creationId xmlns:a16="http://schemas.microsoft.com/office/drawing/2014/main" id="{0F1F7729-B0F0-C446-A6D5-DD478963003D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7641888" y="1943100"/>
            <a:ext cx="685800" cy="2590800"/>
          </a:xfrm>
          <a:prstGeom prst="flowChartOffpageConnector">
            <a:avLst/>
          </a:prstGeom>
          <a:solidFill>
            <a:srgbClr val="FF000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3000"/>
              <a:t>Conversion</a:t>
            </a:r>
          </a:p>
        </p:txBody>
      </p:sp>
      <p:sp>
        <p:nvSpPr>
          <p:cNvPr id="12295" name="Off-page Connector 9">
            <a:extLst>
              <a:ext uri="{FF2B5EF4-FFF2-40B4-BE49-F238E27FC236}">
                <a16:creationId xmlns:a16="http://schemas.microsoft.com/office/drawing/2014/main" id="{107CA25D-922C-A648-944E-9B5D5DF6BE1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845675" y="1943100"/>
            <a:ext cx="685800" cy="2590800"/>
          </a:xfrm>
          <a:prstGeom prst="flowChartOffpageConnector">
            <a:avLst/>
          </a:prstGeom>
          <a:solidFill>
            <a:srgbClr val="FFC00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3000"/>
              <a:t>TNT</a:t>
            </a:r>
          </a:p>
        </p:txBody>
      </p:sp>
      <p:sp>
        <p:nvSpPr>
          <p:cNvPr id="11" name="Off-page Connector 10">
            <a:extLst>
              <a:ext uri="{FF2B5EF4-FFF2-40B4-BE49-F238E27FC236}">
                <a16:creationId xmlns:a16="http://schemas.microsoft.com/office/drawing/2014/main" id="{F6AE711E-1FA5-FB42-B537-151A991A21C2}"/>
              </a:ext>
            </a:extLst>
          </p:cNvPr>
          <p:cNvSpPr/>
          <p:nvPr/>
        </p:nvSpPr>
        <p:spPr bwMode="auto">
          <a:xfrm rot="16200000">
            <a:off x="15044738" y="1943100"/>
            <a:ext cx="685800" cy="2590800"/>
          </a:xfrm>
          <a:prstGeom prst="flowChartOffpageConnector">
            <a:avLst/>
          </a:prstGeom>
          <a:solidFill>
            <a:schemeClr val="bg1">
              <a:lumMod val="50000"/>
              <a:alpha val="67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vert="eaVert"/>
          <a:lstStyle/>
          <a:p>
            <a:pPr algn="ctr" eaLnBrk="1" hangingPunct="1">
              <a:defRPr/>
            </a:pPr>
            <a:r>
              <a:rPr lang="en-US" sz="3000" dirty="0">
                <a:latin typeface="Gill Sans" charset="0"/>
                <a:ea typeface="ヒラギノ角ゴ ProN W3" charset="0"/>
                <a:sym typeface="Gill Sans" charset="0"/>
              </a:rPr>
              <a:t>ESPN</a:t>
            </a:r>
          </a:p>
        </p:txBody>
      </p:sp>
      <p:sp>
        <p:nvSpPr>
          <p:cNvPr id="12297" name="Off-page Connector 11">
            <a:extLst>
              <a:ext uri="{FF2B5EF4-FFF2-40B4-BE49-F238E27FC236}">
                <a16:creationId xmlns:a16="http://schemas.microsoft.com/office/drawing/2014/main" id="{81578391-222B-494A-8756-D3FBAF532A9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2430125" y="2947988"/>
            <a:ext cx="685800" cy="2590800"/>
          </a:xfrm>
          <a:prstGeom prst="flowChartOffpageConnector">
            <a:avLst/>
          </a:prstGeom>
          <a:solidFill>
            <a:srgbClr val="FF000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3000"/>
              <a:t>Conversion</a:t>
            </a:r>
          </a:p>
        </p:txBody>
      </p:sp>
      <p:sp>
        <p:nvSpPr>
          <p:cNvPr id="12298" name="Off-page Connector 12">
            <a:extLst>
              <a:ext uri="{FF2B5EF4-FFF2-40B4-BE49-F238E27FC236}">
                <a16:creationId xmlns:a16="http://schemas.microsoft.com/office/drawing/2014/main" id="{D231942A-4BA6-2E40-9C06-103A48E8A1C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5074900" y="2911475"/>
            <a:ext cx="685800" cy="2590800"/>
          </a:xfrm>
          <a:prstGeom prst="flowChartOffpageConnector">
            <a:avLst/>
          </a:prstGeom>
          <a:solidFill>
            <a:srgbClr val="FFC00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3000"/>
              <a:t>TNT</a:t>
            </a:r>
          </a:p>
        </p:txBody>
      </p:sp>
      <p:sp>
        <p:nvSpPr>
          <p:cNvPr id="12299" name="Off-page Connector 13">
            <a:extLst>
              <a:ext uri="{FF2B5EF4-FFF2-40B4-BE49-F238E27FC236}">
                <a16:creationId xmlns:a16="http://schemas.microsoft.com/office/drawing/2014/main" id="{C1CFFD15-D34C-B84F-9619-C0B3C25380B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216775" y="2981325"/>
            <a:ext cx="685800" cy="2590800"/>
          </a:xfrm>
          <a:prstGeom prst="flowChartOffpageConnector">
            <a:avLst/>
          </a:prstGeom>
          <a:solidFill>
            <a:srgbClr val="00B0F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3000"/>
              <a:t>NBC</a:t>
            </a:r>
          </a:p>
        </p:txBody>
      </p:sp>
      <p:sp>
        <p:nvSpPr>
          <p:cNvPr id="12300" name="Off-page Connector 14">
            <a:extLst>
              <a:ext uri="{FF2B5EF4-FFF2-40B4-BE49-F238E27FC236}">
                <a16:creationId xmlns:a16="http://schemas.microsoft.com/office/drawing/2014/main" id="{F010049F-A66C-E94C-8C2B-BBE24814E13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625975" y="2987675"/>
            <a:ext cx="685800" cy="2590800"/>
          </a:xfrm>
          <a:prstGeom prst="flowChartOffpageConnector">
            <a:avLst/>
          </a:prstGeom>
          <a:solidFill>
            <a:srgbClr val="00B0F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3000"/>
              <a:t>NBC</a:t>
            </a:r>
          </a:p>
        </p:txBody>
      </p:sp>
      <p:sp>
        <p:nvSpPr>
          <p:cNvPr id="12301" name="Off-page Connector 15">
            <a:extLst>
              <a:ext uri="{FF2B5EF4-FFF2-40B4-BE49-F238E27FC236}">
                <a16:creationId xmlns:a16="http://schemas.microsoft.com/office/drawing/2014/main" id="{197053FC-F860-C345-A66E-4FDD14FB7CE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625975" y="4148138"/>
            <a:ext cx="685800" cy="2590800"/>
          </a:xfrm>
          <a:prstGeom prst="flowChartOffpageConnector">
            <a:avLst/>
          </a:prstGeom>
          <a:solidFill>
            <a:srgbClr val="92D05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3000"/>
              <a:t>CBS</a:t>
            </a:r>
          </a:p>
        </p:txBody>
      </p:sp>
      <p:sp>
        <p:nvSpPr>
          <p:cNvPr id="17" name="Off-page Connector 16">
            <a:extLst>
              <a:ext uri="{FF2B5EF4-FFF2-40B4-BE49-F238E27FC236}">
                <a16:creationId xmlns:a16="http://schemas.microsoft.com/office/drawing/2014/main" id="{ECA2E3FB-5EE7-CE44-976A-B03E8D5D9E8E}"/>
              </a:ext>
            </a:extLst>
          </p:cNvPr>
          <p:cNvSpPr/>
          <p:nvPr/>
        </p:nvSpPr>
        <p:spPr bwMode="auto">
          <a:xfrm rot="16200000">
            <a:off x="7216775" y="4148138"/>
            <a:ext cx="685800" cy="2590800"/>
          </a:xfrm>
          <a:prstGeom prst="flowChartOffpageConnector">
            <a:avLst/>
          </a:prstGeom>
          <a:solidFill>
            <a:schemeClr val="bg1">
              <a:lumMod val="50000"/>
              <a:alpha val="67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vert="eaVert"/>
          <a:lstStyle/>
          <a:p>
            <a:pPr algn="ctr" eaLnBrk="1" hangingPunct="1">
              <a:defRPr/>
            </a:pPr>
            <a:r>
              <a:rPr lang="en-US" sz="3000" dirty="0">
                <a:latin typeface="Gill Sans" charset="0"/>
                <a:ea typeface="ヒラギノ角ゴ ProN W3" charset="0"/>
                <a:sym typeface="Gill Sans" charset="0"/>
              </a:rPr>
              <a:t>ESPN</a:t>
            </a:r>
          </a:p>
        </p:txBody>
      </p:sp>
      <p:sp>
        <p:nvSpPr>
          <p:cNvPr id="18" name="Off-page Connector 17">
            <a:extLst>
              <a:ext uri="{FF2B5EF4-FFF2-40B4-BE49-F238E27FC236}">
                <a16:creationId xmlns:a16="http://schemas.microsoft.com/office/drawing/2014/main" id="{7B794D00-A728-B04E-8334-D7DAD211DF6D}"/>
              </a:ext>
            </a:extLst>
          </p:cNvPr>
          <p:cNvSpPr/>
          <p:nvPr/>
        </p:nvSpPr>
        <p:spPr bwMode="auto">
          <a:xfrm rot="16200000">
            <a:off x="9807575" y="4138613"/>
            <a:ext cx="685800" cy="2590800"/>
          </a:xfrm>
          <a:prstGeom prst="flowChartOffpageConnector">
            <a:avLst/>
          </a:prstGeom>
          <a:solidFill>
            <a:schemeClr val="bg1">
              <a:lumMod val="50000"/>
              <a:alpha val="67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vert="eaVert"/>
          <a:lstStyle/>
          <a:p>
            <a:pPr algn="ctr" eaLnBrk="1" hangingPunct="1">
              <a:defRPr/>
            </a:pPr>
            <a:r>
              <a:rPr lang="en-US" sz="3000" dirty="0">
                <a:latin typeface="Gill Sans" charset="0"/>
                <a:ea typeface="ヒラギノ角ゴ ProN W3" charset="0"/>
                <a:sym typeface="Gill Sans" charset="0"/>
              </a:rPr>
              <a:t>ESPN</a:t>
            </a:r>
          </a:p>
        </p:txBody>
      </p:sp>
      <p:sp>
        <p:nvSpPr>
          <p:cNvPr id="19" name="Off-page Connector 18">
            <a:extLst>
              <a:ext uri="{FF2B5EF4-FFF2-40B4-BE49-F238E27FC236}">
                <a16:creationId xmlns:a16="http://schemas.microsoft.com/office/drawing/2014/main" id="{41080FC3-B8C0-014A-840B-7954DD00FDD7}"/>
              </a:ext>
            </a:extLst>
          </p:cNvPr>
          <p:cNvSpPr/>
          <p:nvPr/>
        </p:nvSpPr>
        <p:spPr bwMode="auto">
          <a:xfrm rot="16200000">
            <a:off x="12417425" y="4138613"/>
            <a:ext cx="685800" cy="2590800"/>
          </a:xfrm>
          <a:prstGeom prst="flowChartOffpageConnector">
            <a:avLst/>
          </a:prstGeom>
          <a:solidFill>
            <a:schemeClr val="bg1">
              <a:lumMod val="50000"/>
              <a:alpha val="67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vert="eaVert"/>
          <a:lstStyle/>
          <a:p>
            <a:pPr algn="ctr" eaLnBrk="1" hangingPunct="1">
              <a:defRPr/>
            </a:pPr>
            <a:r>
              <a:rPr lang="en-US" sz="3000" dirty="0">
                <a:latin typeface="Gill Sans" charset="0"/>
                <a:ea typeface="ヒラギノ角ゴ ProN W3" charset="0"/>
                <a:sym typeface="Gill Sans" charset="0"/>
              </a:rPr>
              <a:t>ESPN</a:t>
            </a:r>
          </a:p>
        </p:txBody>
      </p:sp>
      <p:sp>
        <p:nvSpPr>
          <p:cNvPr id="12305" name="Off-page Connector 19">
            <a:extLst>
              <a:ext uri="{FF2B5EF4-FFF2-40B4-BE49-F238E27FC236}">
                <a16:creationId xmlns:a16="http://schemas.microsoft.com/office/drawing/2014/main" id="{23F8F421-E5E4-A848-8500-709E5F809ED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625975" y="5310188"/>
            <a:ext cx="685800" cy="2590800"/>
          </a:xfrm>
          <a:prstGeom prst="flowChartOffpageConnector">
            <a:avLst/>
          </a:prstGeom>
          <a:solidFill>
            <a:srgbClr val="FF000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3000"/>
              <a:t>Conversion</a:t>
            </a:r>
          </a:p>
        </p:txBody>
      </p:sp>
      <p:sp>
        <p:nvSpPr>
          <p:cNvPr id="12306" name="Off-page Connector 20">
            <a:extLst>
              <a:ext uri="{FF2B5EF4-FFF2-40B4-BE49-F238E27FC236}">
                <a16:creationId xmlns:a16="http://schemas.microsoft.com/office/drawing/2014/main" id="{B64A6C6A-C591-2B44-A5AF-3C2912301C8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200900" y="7367588"/>
            <a:ext cx="685800" cy="2590800"/>
          </a:xfrm>
          <a:prstGeom prst="flowChartOffpageConnector">
            <a:avLst/>
          </a:prstGeom>
          <a:solidFill>
            <a:srgbClr val="FF000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3000"/>
              <a:t>Conversion</a:t>
            </a:r>
          </a:p>
        </p:txBody>
      </p:sp>
      <p:sp>
        <p:nvSpPr>
          <p:cNvPr id="22" name="Off-page Connector 21">
            <a:extLst>
              <a:ext uri="{FF2B5EF4-FFF2-40B4-BE49-F238E27FC236}">
                <a16:creationId xmlns:a16="http://schemas.microsoft.com/office/drawing/2014/main" id="{FAFBC500-9C2F-D04A-9C16-128EC83A84D7}"/>
              </a:ext>
            </a:extLst>
          </p:cNvPr>
          <p:cNvSpPr/>
          <p:nvPr/>
        </p:nvSpPr>
        <p:spPr bwMode="auto">
          <a:xfrm rot="16200000">
            <a:off x="4625975" y="7367588"/>
            <a:ext cx="685800" cy="2590800"/>
          </a:xfrm>
          <a:prstGeom prst="flowChartOffpageConnector">
            <a:avLst/>
          </a:prstGeom>
          <a:solidFill>
            <a:schemeClr val="bg1">
              <a:lumMod val="50000"/>
              <a:alpha val="67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vert="eaVert"/>
          <a:lstStyle/>
          <a:p>
            <a:pPr algn="ctr" eaLnBrk="1" hangingPunct="1">
              <a:defRPr/>
            </a:pPr>
            <a:r>
              <a:rPr lang="en-US" sz="3000" dirty="0">
                <a:latin typeface="Gill Sans" charset="0"/>
                <a:ea typeface="ヒラギノ角ゴ ProN W3" charset="0"/>
                <a:sym typeface="Gill Sans" charset="0"/>
              </a:rPr>
              <a:t>ESPN</a:t>
            </a:r>
          </a:p>
        </p:txBody>
      </p:sp>
      <p:sp>
        <p:nvSpPr>
          <p:cNvPr id="23" name="Off-page Connector 22">
            <a:extLst>
              <a:ext uri="{FF2B5EF4-FFF2-40B4-BE49-F238E27FC236}">
                <a16:creationId xmlns:a16="http://schemas.microsoft.com/office/drawing/2014/main" id="{98D5BB86-1CBB-8D45-A09C-0337D8D7A188}"/>
              </a:ext>
            </a:extLst>
          </p:cNvPr>
          <p:cNvSpPr/>
          <p:nvPr/>
        </p:nvSpPr>
        <p:spPr bwMode="auto">
          <a:xfrm rot="16200000">
            <a:off x="9775825" y="7367588"/>
            <a:ext cx="685800" cy="2590800"/>
          </a:xfrm>
          <a:prstGeom prst="flowChartOffpageConnector">
            <a:avLst/>
          </a:prstGeom>
          <a:solidFill>
            <a:schemeClr val="bg1">
              <a:lumMod val="50000"/>
              <a:alpha val="67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vert="eaVert"/>
          <a:lstStyle/>
          <a:p>
            <a:pPr algn="ctr" eaLnBrk="1" hangingPunct="1">
              <a:defRPr/>
            </a:pPr>
            <a:r>
              <a:rPr lang="en-US" sz="3000" dirty="0">
                <a:latin typeface="Gill Sans" charset="0"/>
                <a:ea typeface="ヒラギノ角ゴ ProN W3" charset="0"/>
                <a:sym typeface="Gill Sans" charset="0"/>
              </a:rPr>
              <a:t>ESPN</a:t>
            </a:r>
          </a:p>
        </p:txBody>
      </p:sp>
      <p:sp>
        <p:nvSpPr>
          <p:cNvPr id="12309" name="Off-page Connector 23">
            <a:extLst>
              <a:ext uri="{FF2B5EF4-FFF2-40B4-BE49-F238E27FC236}">
                <a16:creationId xmlns:a16="http://schemas.microsoft.com/office/drawing/2014/main" id="{C6A3944F-B8F2-9E48-8AD9-33BF60561100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2366625" y="7367588"/>
            <a:ext cx="685800" cy="2590800"/>
          </a:xfrm>
          <a:prstGeom prst="flowChartOffpageConnector">
            <a:avLst/>
          </a:prstGeom>
          <a:solidFill>
            <a:srgbClr val="00B0F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3000"/>
              <a:t>NBC</a:t>
            </a:r>
          </a:p>
        </p:txBody>
      </p:sp>
      <p:sp>
        <p:nvSpPr>
          <p:cNvPr id="12310" name="Off-page Connector 24">
            <a:extLst>
              <a:ext uri="{FF2B5EF4-FFF2-40B4-BE49-F238E27FC236}">
                <a16:creationId xmlns:a16="http://schemas.microsoft.com/office/drawing/2014/main" id="{2038DABE-3783-B346-B2AA-DBC8F0164CA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4924088" y="7331075"/>
            <a:ext cx="685800" cy="2590800"/>
          </a:xfrm>
          <a:prstGeom prst="flowChartOffpageConnector">
            <a:avLst/>
          </a:prstGeom>
          <a:solidFill>
            <a:srgbClr val="00B0F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3000"/>
              <a:t>NBC</a:t>
            </a:r>
          </a:p>
        </p:txBody>
      </p:sp>
      <p:sp>
        <p:nvSpPr>
          <p:cNvPr id="12311" name="Off-page Connector 25">
            <a:extLst>
              <a:ext uri="{FF2B5EF4-FFF2-40B4-BE49-F238E27FC236}">
                <a16:creationId xmlns:a16="http://schemas.microsoft.com/office/drawing/2014/main" id="{22ED08FD-A55E-2045-A88E-EF12A238848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7530763" y="7331075"/>
            <a:ext cx="685800" cy="2590800"/>
          </a:xfrm>
          <a:prstGeom prst="flowChartOffpageConnector">
            <a:avLst/>
          </a:prstGeom>
          <a:solidFill>
            <a:srgbClr val="FF000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3000"/>
              <a:t>Conversion</a:t>
            </a:r>
          </a:p>
        </p:txBody>
      </p:sp>
      <p:sp>
        <p:nvSpPr>
          <p:cNvPr id="12312" name="TextBox 26">
            <a:extLst>
              <a:ext uri="{FF2B5EF4-FFF2-40B4-BE49-F238E27FC236}">
                <a16:creationId xmlns:a16="http://schemas.microsoft.com/office/drawing/2014/main" id="{F7814594-1524-434E-A83A-C5E5C4E3D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9120" y="10083223"/>
            <a:ext cx="20269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 sz="5000" dirty="0"/>
              <a:t>Label (network):  channel that delivers advertising impression</a:t>
            </a:r>
          </a:p>
          <a:p>
            <a:r>
              <a:rPr lang="en-US" altLang="en-US" sz="5000" dirty="0"/>
              <a:t>Label (Conversion): measurable outcome such as a store visit</a:t>
            </a:r>
          </a:p>
        </p:txBody>
      </p:sp>
      <p:sp>
        <p:nvSpPr>
          <p:cNvPr id="12313" name="Off-page Connector 27">
            <a:extLst>
              <a:ext uri="{FF2B5EF4-FFF2-40B4-BE49-F238E27FC236}">
                <a16:creationId xmlns:a16="http://schemas.microsoft.com/office/drawing/2014/main" id="{F045676E-941E-ED43-ADA9-B21A62F07C6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610100" y="6350000"/>
            <a:ext cx="685800" cy="2590800"/>
          </a:xfrm>
          <a:prstGeom prst="flowChartOffpageConnector">
            <a:avLst/>
          </a:prstGeom>
          <a:solidFill>
            <a:srgbClr val="FF000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3000"/>
              <a:t>Conversion</a:t>
            </a:r>
          </a:p>
        </p:txBody>
      </p:sp>
      <p:sp>
        <p:nvSpPr>
          <p:cNvPr id="12314" name="Off-page Connector 28">
            <a:extLst>
              <a:ext uri="{FF2B5EF4-FFF2-40B4-BE49-F238E27FC236}">
                <a16:creationId xmlns:a16="http://schemas.microsoft.com/office/drawing/2014/main" id="{1BE5E01A-3CF2-8546-A665-4AD436E6015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775825" y="6335713"/>
            <a:ext cx="685800" cy="2590800"/>
          </a:xfrm>
          <a:prstGeom prst="flowChartOffpageConnector">
            <a:avLst/>
          </a:prstGeom>
          <a:solidFill>
            <a:srgbClr val="FF000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3000"/>
              <a:t>Conversion</a:t>
            </a:r>
          </a:p>
        </p:txBody>
      </p:sp>
      <p:sp>
        <p:nvSpPr>
          <p:cNvPr id="12315" name="Off-page Connector 29">
            <a:extLst>
              <a:ext uri="{FF2B5EF4-FFF2-40B4-BE49-F238E27FC236}">
                <a16:creationId xmlns:a16="http://schemas.microsoft.com/office/drawing/2014/main" id="{B2B5C016-948C-A647-9F36-9D02B533281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200900" y="6338888"/>
            <a:ext cx="685800" cy="2590800"/>
          </a:xfrm>
          <a:prstGeom prst="flowChartOffpageConnector">
            <a:avLst/>
          </a:prstGeom>
          <a:solidFill>
            <a:srgbClr val="FF000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3000"/>
              <a:t>Conversion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3F3B3D88-D031-F840-81F6-E368C5DB45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Attribution Models</a:t>
            </a:r>
          </a:p>
        </p:txBody>
      </p:sp>
      <p:pic>
        <p:nvPicPr>
          <p:cNvPr id="14338" name="Content Placeholder 5">
            <a:extLst>
              <a:ext uri="{FF2B5EF4-FFF2-40B4-BE49-F238E27FC236}">
                <a16:creationId xmlns:a16="http://schemas.microsoft.com/office/drawing/2014/main" id="{DF0F6834-626F-B84D-B5B2-DB61BC85DC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44200" y="3886200"/>
            <a:ext cx="11331575" cy="6019800"/>
          </a:xfrm>
        </p:spPr>
      </p:pic>
      <p:cxnSp>
        <p:nvCxnSpPr>
          <p:cNvPr id="14339" name="Straight Connector 5">
            <a:extLst>
              <a:ext uri="{FF2B5EF4-FFF2-40B4-BE49-F238E27FC236}">
                <a16:creationId xmlns:a16="http://schemas.microsoft.com/office/drawing/2014/main" id="{9A0711D0-3C60-3E40-AD23-D3A0B4166C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296400" y="3124200"/>
            <a:ext cx="0" cy="7543800"/>
          </a:xfrm>
          <a:prstGeom prst="lin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0" name="TextBox 6">
            <a:extLst>
              <a:ext uri="{FF2B5EF4-FFF2-40B4-BE49-F238E27FC236}">
                <a16:creationId xmlns:a16="http://schemas.microsoft.com/office/drawing/2014/main" id="{063486CF-FDE0-8244-BF87-EC470FA2F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191000"/>
            <a:ext cx="716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3000"/>
              <a:t>Touchpoint sequence is used to solve attribution problem for online e-commerce.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30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000"/>
              <a:t>Sites’ position in customer journey is weighted.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30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000"/>
              <a:t>Credit is spread to different sites based on their final scores.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300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253BA713-315D-AF46-96DE-5E926646B5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 of Attribution Model</a:t>
            </a:r>
          </a:p>
        </p:txBody>
      </p:sp>
      <p:pic>
        <p:nvPicPr>
          <p:cNvPr id="15362" name="Content Placeholder 7" descr="time_decay_attribution_model.png">
            <a:extLst>
              <a:ext uri="{FF2B5EF4-FFF2-40B4-BE49-F238E27FC236}">
                <a16:creationId xmlns:a16="http://schemas.microsoft.com/office/drawing/2014/main" id="{6FAB17A1-2808-5D40-B6EC-89DBC9FE0D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7" t="28741" r="21783" b="32484"/>
          <a:stretch>
            <a:fillRect/>
          </a:stretch>
        </p:blipFill>
        <p:spPr>
          <a:xfrm>
            <a:off x="12184063" y="6376988"/>
            <a:ext cx="9532937" cy="3779837"/>
          </a:xfrm>
        </p:spPr>
      </p:pic>
      <p:sp>
        <p:nvSpPr>
          <p:cNvPr id="15363" name="TextBox 15">
            <a:extLst>
              <a:ext uri="{FF2B5EF4-FFF2-40B4-BE49-F238E27FC236}">
                <a16:creationId xmlns:a16="http://schemas.microsoft.com/office/drawing/2014/main" id="{6371ED5C-3376-C34F-B168-30A203217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3073400"/>
            <a:ext cx="101012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 sz="3600"/>
              <a:t>In the </a:t>
            </a:r>
            <a:r>
              <a:rPr lang="en-US" altLang="en-US" sz="3600" b="1"/>
              <a:t>Position Based</a:t>
            </a:r>
            <a:r>
              <a:rPr lang="en-US" altLang="en-US" sz="3600"/>
              <a:t> attribution model, 40% credit is assigned to each the first and last interaction, and the remaining 20% credit is distributed evenly to the middle interactions.</a:t>
            </a:r>
          </a:p>
        </p:txBody>
      </p:sp>
      <p:sp>
        <p:nvSpPr>
          <p:cNvPr id="15364" name="TextBox 16">
            <a:extLst>
              <a:ext uri="{FF2B5EF4-FFF2-40B4-BE49-F238E27FC236}">
                <a16:creationId xmlns:a16="http://schemas.microsoft.com/office/drawing/2014/main" id="{AC70BA52-9180-1148-95C5-D36A93F1D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7656513"/>
            <a:ext cx="9272587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 sz="3600"/>
              <a:t>In the </a:t>
            </a:r>
            <a:r>
              <a:rPr lang="en-US" altLang="en-US" sz="3600" b="1"/>
              <a:t>Time Decay</a:t>
            </a:r>
            <a:r>
              <a:rPr lang="en-US" altLang="en-US" sz="3600"/>
              <a:t> attribution model, the touchpoint closest in time to the response or conversion get most of the credit.</a:t>
            </a:r>
          </a:p>
        </p:txBody>
      </p:sp>
      <p:pic>
        <p:nvPicPr>
          <p:cNvPr id="15365" name="Picture 17" descr="position_based_attribution_model.png">
            <a:extLst>
              <a:ext uri="{FF2B5EF4-FFF2-40B4-BE49-F238E27FC236}">
                <a16:creationId xmlns:a16="http://schemas.microsoft.com/office/drawing/2014/main" id="{07627F2C-9919-5F44-ABC6-8FDA74F61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6" t="29150" r="22354" b="31850"/>
          <a:stretch>
            <a:fillRect/>
          </a:stretch>
        </p:blipFill>
        <p:spPr bwMode="auto">
          <a:xfrm>
            <a:off x="12184063" y="2162175"/>
            <a:ext cx="94678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18">
            <a:extLst>
              <a:ext uri="{FF2B5EF4-FFF2-40B4-BE49-F238E27FC236}">
                <a16:creationId xmlns:a16="http://schemas.microsoft.com/office/drawing/2014/main" id="{57E04375-8D54-E642-8575-619536DEE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1582400"/>
            <a:ext cx="10177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 sz="2400"/>
              <a:t>https://support.google.com/analytics/answer/1662518?hl=en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1137B91-2B3D-C941-B668-A3B546F43583}"/>
              </a:ext>
            </a:extLst>
          </p:cNvPr>
          <p:cNvCxnSpPr>
            <a:cxnSpLocks/>
          </p:cNvCxnSpPr>
          <p:nvPr/>
        </p:nvCxnSpPr>
        <p:spPr>
          <a:xfrm flipV="1">
            <a:off x="12022138" y="10696575"/>
            <a:ext cx="11210925" cy="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8" name="TextBox 24">
            <a:extLst>
              <a:ext uri="{FF2B5EF4-FFF2-40B4-BE49-F238E27FC236}">
                <a16:creationId xmlns:a16="http://schemas.microsoft.com/office/drawing/2014/main" id="{8EF6987C-4915-884F-AE0C-8ED6A6D32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05938" y="10769600"/>
            <a:ext cx="739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 sz="3600"/>
              <a:t>0</a:t>
            </a:r>
          </a:p>
        </p:txBody>
      </p:sp>
      <p:sp>
        <p:nvSpPr>
          <p:cNvPr id="15369" name="Rectangle 26">
            <a:extLst>
              <a:ext uri="{FF2B5EF4-FFF2-40B4-BE49-F238E27FC236}">
                <a16:creationId xmlns:a16="http://schemas.microsoft.com/office/drawing/2014/main" id="{7052E2A8-C8B3-A343-A650-A020CC3FF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40800" y="2176463"/>
            <a:ext cx="1514475" cy="3767137"/>
          </a:xfrm>
          <a:prstGeom prst="rect">
            <a:avLst/>
          </a:prstGeom>
          <a:solidFill>
            <a:schemeClr val="tx1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5370" name="Rectangle 27">
            <a:extLst>
              <a:ext uri="{FF2B5EF4-FFF2-40B4-BE49-F238E27FC236}">
                <a16:creationId xmlns:a16="http://schemas.microsoft.com/office/drawing/2014/main" id="{7735C0BC-EB6C-4345-B468-7EBB3F118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40800" y="6389688"/>
            <a:ext cx="1514475" cy="3767137"/>
          </a:xfrm>
          <a:prstGeom prst="rect">
            <a:avLst/>
          </a:prstGeom>
          <a:solidFill>
            <a:schemeClr val="tx1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5371" name="Rectangle 28">
            <a:extLst>
              <a:ext uri="{FF2B5EF4-FFF2-40B4-BE49-F238E27FC236}">
                <a16:creationId xmlns:a16="http://schemas.microsoft.com/office/drawing/2014/main" id="{AE733DC0-3EAD-AD45-9878-EB07B08A9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97963" y="3560763"/>
            <a:ext cx="1293812" cy="9144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4800"/>
              <a:t>Buy</a:t>
            </a:r>
          </a:p>
        </p:txBody>
      </p:sp>
      <p:sp>
        <p:nvSpPr>
          <p:cNvPr id="15372" name="Rectangle 29">
            <a:extLst>
              <a:ext uri="{FF2B5EF4-FFF2-40B4-BE49-F238E27FC236}">
                <a16:creationId xmlns:a16="http://schemas.microsoft.com/office/drawing/2014/main" id="{B5B0BB72-F5F7-3549-A19F-8A66F9463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29700" y="7620000"/>
            <a:ext cx="1293813" cy="9144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4800"/>
              <a:t>Buy</a:t>
            </a:r>
          </a:p>
        </p:txBody>
      </p:sp>
      <p:sp>
        <p:nvSpPr>
          <p:cNvPr id="15373" name="TextBox 31">
            <a:extLst>
              <a:ext uri="{FF2B5EF4-FFF2-40B4-BE49-F238E27FC236}">
                <a16:creationId xmlns:a16="http://schemas.microsoft.com/office/drawing/2014/main" id="{89761687-F746-5646-899F-648879D80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45400" y="10772775"/>
            <a:ext cx="83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 sz="3600"/>
              <a:t>-1</a:t>
            </a:r>
          </a:p>
        </p:txBody>
      </p:sp>
      <p:sp>
        <p:nvSpPr>
          <p:cNvPr id="15374" name="TextBox 32">
            <a:extLst>
              <a:ext uri="{FF2B5EF4-FFF2-40B4-BE49-F238E27FC236}">
                <a16:creationId xmlns:a16="http://schemas.microsoft.com/office/drawing/2014/main" id="{E2BC0382-A735-D845-8F82-34383F80B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2800" y="10772775"/>
            <a:ext cx="83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 sz="3600"/>
              <a:t>-2</a:t>
            </a:r>
          </a:p>
        </p:txBody>
      </p:sp>
      <p:sp>
        <p:nvSpPr>
          <p:cNvPr id="15375" name="TextBox 33">
            <a:extLst>
              <a:ext uri="{FF2B5EF4-FFF2-40B4-BE49-F238E27FC236}">
                <a16:creationId xmlns:a16="http://schemas.microsoft.com/office/drawing/2014/main" id="{3BCD1FFB-19F8-704D-BA6A-E145C618A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21138" y="10772775"/>
            <a:ext cx="83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 sz="3600"/>
              <a:t>-3</a:t>
            </a:r>
          </a:p>
        </p:txBody>
      </p:sp>
      <p:sp>
        <p:nvSpPr>
          <p:cNvPr id="15376" name="TextBox 34">
            <a:extLst>
              <a:ext uri="{FF2B5EF4-FFF2-40B4-BE49-F238E27FC236}">
                <a16:creationId xmlns:a16="http://schemas.microsoft.com/office/drawing/2014/main" id="{C45EC643-1CCF-2049-B5D5-74DA27EB3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0575" y="10769600"/>
            <a:ext cx="83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 sz="3600"/>
              <a:t>-4</a:t>
            </a:r>
          </a:p>
        </p:txBody>
      </p:sp>
      <p:sp>
        <p:nvSpPr>
          <p:cNvPr id="15377" name="TextBox 35">
            <a:extLst>
              <a:ext uri="{FF2B5EF4-FFF2-40B4-BE49-F238E27FC236}">
                <a16:creationId xmlns:a16="http://schemas.microsoft.com/office/drawing/2014/main" id="{99DE0C81-A510-C64A-9CD7-F108C1A90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7313" y="10769600"/>
            <a:ext cx="83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 sz="3600"/>
              <a:t>-5</a:t>
            </a:r>
          </a:p>
        </p:txBody>
      </p:sp>
      <p:cxnSp>
        <p:nvCxnSpPr>
          <p:cNvPr id="15378" name="Straight Connector 37">
            <a:extLst>
              <a:ext uri="{FF2B5EF4-FFF2-40B4-BE49-F238E27FC236}">
                <a16:creationId xmlns:a16="http://schemas.microsoft.com/office/drawing/2014/main" id="{E4E0AF03-5603-BC49-A305-B03F3EE9C34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725150" y="2162175"/>
            <a:ext cx="0" cy="8339138"/>
          </a:xfrm>
          <a:prstGeom prst="lin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C686E6B8-F1E7-4242-B8E1-2E7497F447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Attribution Logics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AD207E-F64D-604A-883E-30EE9C1ED47B}"/>
              </a:ext>
            </a:extLst>
          </p:cNvPr>
          <p:cNvGraphicFramePr>
            <a:graphicFrameLocks noGrp="1"/>
          </p:cNvGraphicFramePr>
          <p:nvPr/>
        </p:nvGraphicFramePr>
        <p:xfrm>
          <a:off x="18062575" y="3382963"/>
          <a:ext cx="2900363" cy="4592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85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7" marR="16917" marT="12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 err="1">
                          <a:effectLst/>
                        </a:rPr>
                        <a:t>Epoch</a:t>
                      </a:r>
                      <a:r>
                        <a:rPr lang="fi-FI" sz="1800" u="none" strike="noStrike" dirty="0">
                          <a:effectLst/>
                        </a:rPr>
                        <a:t> </a:t>
                      </a:r>
                      <a:r>
                        <a:rPr lang="fi-FI" sz="1800" u="none" strike="noStrike" dirty="0" err="1">
                          <a:effectLst/>
                        </a:rPr>
                        <a:t>timestamp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7" marR="16917" marT="1270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7" marR="16917" marT="12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99800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7" marR="16917" marT="1270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7" marR="16917" marT="12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100240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7" marR="16917" marT="1270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7" marR="16917" marT="12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100203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7" marR="16917" marT="1270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7" marR="16917" marT="12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100407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7" marR="16917" marT="1270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7" marR="16917" marT="12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100241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7" marR="16917" marT="12701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7" marR="16917" marT="12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102300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7" marR="16917" marT="12701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7" marR="16917" marT="12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102300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7" marR="16917" marT="12701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7" marR="16917" marT="12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100560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7" marR="16917" marT="12701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7" marR="16917" marT="12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100156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7" marR="16917" marT="12701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7" marR="16917" marT="12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102440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7" marR="16917" marT="12701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7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7" marR="16917" marT="12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100100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7" marR="16917" marT="12701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7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7" marR="16917" marT="12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130130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7" marR="16917" marT="12701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7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7" marR="16917" marT="12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120132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7" marR="16917" marT="12701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7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7" marR="16917" marT="12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99100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7" marR="16917" marT="12701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7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7" marR="16917" marT="12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100800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7" marR="16917" marT="12701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D97C9A-84AF-A143-AFE4-D457AF24D44E}"/>
              </a:ext>
            </a:extLst>
          </p:cNvPr>
          <p:cNvGraphicFramePr>
            <a:graphicFrameLocks noGrp="1"/>
          </p:cNvGraphicFramePr>
          <p:nvPr/>
        </p:nvGraphicFramePr>
        <p:xfrm>
          <a:off x="7086600" y="3392488"/>
          <a:ext cx="3657600" cy="344487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06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 err="1">
                          <a:effectLst/>
                        </a:rPr>
                        <a:t>Epoch</a:t>
                      </a:r>
                      <a:r>
                        <a:rPr lang="fi-FI" sz="1800" u="none" strike="noStrike" dirty="0">
                          <a:effectLst/>
                        </a:rPr>
                        <a:t> </a:t>
                      </a:r>
                      <a:r>
                        <a:rPr lang="fi-FI" sz="1800" u="none" strike="noStrike" dirty="0" err="1">
                          <a:effectLst/>
                        </a:rPr>
                        <a:t>timestamp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9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99801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9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user200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102100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9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101450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9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100200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9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user202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103110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9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99931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9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97164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9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101002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9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101300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9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101500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9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7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98756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9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6E441-7B0B-9446-A502-A9D61F2F4972}"/>
              </a:ext>
            </a:extLst>
          </p:cNvPr>
          <p:cNvGraphicFramePr>
            <a:graphicFrameLocks noGrp="1"/>
          </p:cNvGraphicFramePr>
          <p:nvPr/>
        </p:nvGraphicFramePr>
        <p:xfrm>
          <a:off x="12419013" y="3382963"/>
          <a:ext cx="3736975" cy="3886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87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User</a:t>
                      </a:r>
                    </a:p>
                  </a:txBody>
                  <a:tcPr marL="16918" marR="16918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 err="1">
                          <a:effectLst/>
                        </a:rPr>
                        <a:t>Epoch</a:t>
                      </a:r>
                      <a:r>
                        <a:rPr lang="fi-FI" sz="1800" u="none" strike="noStrike" dirty="0">
                          <a:effectLst/>
                        </a:rPr>
                        <a:t> </a:t>
                      </a:r>
                      <a:r>
                        <a:rPr lang="fi-FI" sz="1800" u="none" strike="noStrike" dirty="0" err="1">
                          <a:effectLst/>
                        </a:rPr>
                        <a:t>timestamp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8" marR="16918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8" marR="16918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99000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8" marR="16918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8" marR="16918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98000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8" marR="16918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8" marR="16918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101234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8" marR="16918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8" marR="16918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102440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8" marR="16918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8" marR="16918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100100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8" marR="16918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8" marR="16918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100101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8" marR="16918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user201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8" marR="16918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102123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8" marR="16918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user202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8" marR="16918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103103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8" marR="16918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8" marR="16918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100200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8" marR="16918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8" marR="16918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100200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8" marR="16918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8" marR="16918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101002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8" marR="16918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5F2BADAB-1258-0A4A-8D26-97BAD8571D57}"/>
              </a:ext>
            </a:extLst>
          </p:cNvPr>
          <p:cNvGraphicFramePr>
            <a:graphicFrameLocks/>
          </p:cNvGraphicFramePr>
          <p:nvPr/>
        </p:nvGraphicFramePr>
        <p:xfrm>
          <a:off x="2209800" y="3048000"/>
          <a:ext cx="3505200" cy="363537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6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Epoch timestamp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8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100000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100101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8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100101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8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101100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8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102450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8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100099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8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100123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8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100150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8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100000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8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user105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100101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16" marR="16916" marT="12698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20BA8A4E-6BE3-B444-80B3-E4EF6B15E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138" y="5105400"/>
            <a:ext cx="3581400" cy="304800"/>
          </a:xfrm>
          <a:prstGeom prst="rect">
            <a:avLst/>
          </a:prstGeom>
          <a:solidFill>
            <a:srgbClr val="FF0000">
              <a:alpha val="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29560E-29BE-294E-B5C3-89339B507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4560888"/>
            <a:ext cx="3581400" cy="304800"/>
          </a:xfrm>
          <a:prstGeom prst="rect">
            <a:avLst/>
          </a:prstGeom>
          <a:solidFill>
            <a:srgbClr val="FF0000">
              <a:alpha val="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DA87AA-206E-AD45-A9D5-5DDC356DB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6800" y="5021263"/>
            <a:ext cx="3581400" cy="304800"/>
          </a:xfrm>
          <a:prstGeom prst="rect">
            <a:avLst/>
          </a:prstGeom>
          <a:solidFill>
            <a:srgbClr val="FF0000">
              <a:alpha val="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08CE8F-FE18-D541-A079-4CC9E58CF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463" y="5173663"/>
            <a:ext cx="3581400" cy="304800"/>
          </a:xfrm>
          <a:prstGeom prst="rect">
            <a:avLst/>
          </a:prstGeom>
          <a:solidFill>
            <a:srgbClr val="FF0000">
              <a:alpha val="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C5DB35B-7DB4-E047-9197-9C0CCABDF4E1}"/>
              </a:ext>
            </a:extLst>
          </p:cNvPr>
          <p:cNvCxnSpPr>
            <a:cxnSpLocks/>
            <a:stCxn id="11" idx="3"/>
            <a:endCxn id="10" idx="1"/>
          </p:cNvCxnSpPr>
          <p:nvPr/>
        </p:nvCxnSpPr>
        <p:spPr bwMode="auto">
          <a:xfrm>
            <a:off x="10795000" y="4713288"/>
            <a:ext cx="6688138" cy="544512"/>
          </a:xfrm>
          <a:prstGeom prst="straightConnector1">
            <a:avLst/>
          </a:prstGeom>
          <a:noFill/>
          <a:ln w="635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8CA950-BF7D-9245-942C-C9E16D68806A}"/>
              </a:ext>
            </a:extLst>
          </p:cNvPr>
          <p:cNvCxnSpPr>
            <a:cxnSpLocks/>
            <a:stCxn id="12" idx="1"/>
          </p:cNvCxnSpPr>
          <p:nvPr/>
        </p:nvCxnSpPr>
        <p:spPr bwMode="auto">
          <a:xfrm flipH="1" flipV="1">
            <a:off x="10644188" y="4897438"/>
            <a:ext cx="1852612" cy="276225"/>
          </a:xfrm>
          <a:prstGeom prst="straightConnector1">
            <a:avLst/>
          </a:prstGeom>
          <a:noFill/>
          <a:ln w="635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3B05FE5-D2DC-924F-A452-8DD565C67FCD}"/>
              </a:ext>
            </a:extLst>
          </p:cNvPr>
          <p:cNvCxnSpPr>
            <a:cxnSpLocks/>
          </p:cNvCxnSpPr>
          <p:nvPr/>
        </p:nvCxnSpPr>
        <p:spPr bwMode="auto">
          <a:xfrm flipV="1">
            <a:off x="5870575" y="5326063"/>
            <a:ext cx="6626225" cy="31750"/>
          </a:xfrm>
          <a:prstGeom prst="straightConnector1">
            <a:avLst/>
          </a:prstGeom>
          <a:noFill/>
          <a:ln w="635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99" name="TextBox 22">
            <a:extLst>
              <a:ext uri="{FF2B5EF4-FFF2-40B4-BE49-F238E27FC236}">
                <a16:creationId xmlns:a16="http://schemas.microsoft.com/office/drawing/2014/main" id="{E3DD1E07-1DEB-9F4E-A202-F55DF1C74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0" y="2166938"/>
            <a:ext cx="129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 sz="3600"/>
              <a:t>Buy</a:t>
            </a:r>
          </a:p>
        </p:txBody>
      </p:sp>
      <p:sp>
        <p:nvSpPr>
          <p:cNvPr id="16500" name="TextBox 23">
            <a:extLst>
              <a:ext uri="{FF2B5EF4-FFF2-40B4-BE49-F238E27FC236}">
                <a16:creationId xmlns:a16="http://schemas.microsoft.com/office/drawing/2014/main" id="{16638B6D-9CD4-C64C-9528-D5A12257B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2124075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 sz="3600"/>
              <a:t>Search</a:t>
            </a:r>
          </a:p>
        </p:txBody>
      </p:sp>
      <p:sp>
        <p:nvSpPr>
          <p:cNvPr id="16501" name="TextBox 24">
            <a:extLst>
              <a:ext uri="{FF2B5EF4-FFF2-40B4-BE49-F238E27FC236}">
                <a16:creationId xmlns:a16="http://schemas.microsoft.com/office/drawing/2014/main" id="{93625CF8-BA27-EA4C-B384-5B98DC9F3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9288" y="2124075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 sz="3600"/>
              <a:t>TV ad </a:t>
            </a:r>
          </a:p>
        </p:txBody>
      </p:sp>
      <p:sp>
        <p:nvSpPr>
          <p:cNvPr id="16502" name="TextBox 25">
            <a:extLst>
              <a:ext uri="{FF2B5EF4-FFF2-40B4-BE49-F238E27FC236}">
                <a16:creationId xmlns:a16="http://schemas.microsoft.com/office/drawing/2014/main" id="{BE2E7254-7394-D447-AA11-23BC85DE1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3463" y="2124075"/>
            <a:ext cx="3792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 sz="3600"/>
              <a:t>Social network Ad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97C4E09C-D9DD-A44B-91D8-0900421FD064}"/>
              </a:ext>
            </a:extLst>
          </p:cNvPr>
          <p:cNvGraphicFramePr>
            <a:graphicFrameLocks noGrp="1"/>
          </p:cNvGraphicFramePr>
          <p:nvPr/>
        </p:nvGraphicFramePr>
        <p:xfrm>
          <a:off x="2303463" y="8340725"/>
          <a:ext cx="18669000" cy="246883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859079">
                  <a:extLst>
                    <a:ext uri="{9D8B030D-6E8A-4147-A177-3AD203B41FA5}">
                      <a16:colId xmlns:a16="http://schemas.microsoft.com/office/drawing/2014/main" val="1847019231"/>
                    </a:ext>
                  </a:extLst>
                </a:gridCol>
                <a:gridCol w="4475421">
                  <a:extLst>
                    <a:ext uri="{9D8B030D-6E8A-4147-A177-3AD203B41FA5}">
                      <a16:colId xmlns:a16="http://schemas.microsoft.com/office/drawing/2014/main" val="739756705"/>
                    </a:ext>
                  </a:extLst>
                </a:gridCol>
                <a:gridCol w="4667250">
                  <a:extLst>
                    <a:ext uri="{9D8B030D-6E8A-4147-A177-3AD203B41FA5}">
                      <a16:colId xmlns:a16="http://schemas.microsoft.com/office/drawing/2014/main" val="3075081553"/>
                    </a:ext>
                  </a:extLst>
                </a:gridCol>
                <a:gridCol w="4667250">
                  <a:extLst>
                    <a:ext uri="{9D8B030D-6E8A-4147-A177-3AD203B41FA5}">
                      <a16:colId xmlns:a16="http://schemas.microsoft.com/office/drawing/2014/main" val="575212849"/>
                    </a:ext>
                  </a:extLst>
                </a:gridCol>
              </a:tblGrid>
              <a:tr h="146285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/>
                        <a:t>User102 Attribution Spread</a:t>
                      </a:r>
                    </a:p>
                    <a:p>
                      <a:pPr algn="ctr"/>
                      <a:endParaRPr lang="en-US" sz="30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Social Network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TV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Search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3727371232"/>
                  </a:ext>
                </a:extLst>
              </a:tr>
              <a:tr h="1005709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Position Based</a:t>
                      </a:r>
                    </a:p>
                    <a:p>
                      <a:pPr algn="ctr"/>
                      <a:r>
                        <a:rPr lang="en-US" sz="3000" dirty="0"/>
                        <a:t> (i.e., 40-20-40)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0.4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0.4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0.2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2519526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611586D1-06FE-474B-B346-9078A15F55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Attribution Credits of a linear TV ad campaign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F6E80F74-205B-4F4B-9BD6-E77CEECFB01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52600" y="3124200"/>
          <a:ext cx="191262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2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2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2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2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26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126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126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126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9126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80243">
                <a:tc>
                  <a:txBody>
                    <a:bodyPr/>
                    <a:lstStyle/>
                    <a:p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611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CMT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TBS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ESPN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HGTV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Attribution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301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Position Based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722.7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7173.9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4972.5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801.1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41061.3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8787.0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22425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86355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611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Time decay 14 days HL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409.1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734.6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7471.5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5173.8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851.2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40416.5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8873.2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22425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86355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611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Time decay 7 days HL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732.4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7429.2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5171.8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839.7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40482.5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8864.0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22425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86355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21C0BBC-60B0-9341-AEF0-8B05CD429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8800" y="3733800"/>
            <a:ext cx="1905000" cy="4953000"/>
          </a:xfrm>
          <a:prstGeom prst="rect">
            <a:avLst/>
          </a:prstGeom>
          <a:solidFill>
            <a:srgbClr val="BBE0E3">
              <a:alpha val="0"/>
            </a:srgbClr>
          </a:solidFill>
          <a:ln w="635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5C48B8A3-47BF-0348-AECC-71759BA415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23134638" cy="1663700"/>
          </a:xfrm>
        </p:spPr>
        <p:txBody>
          <a:bodyPr/>
          <a:lstStyle/>
          <a:p>
            <a:r>
              <a:rPr lang="en-US" altLang="en-US"/>
              <a:t>Visualizing customer journey</a:t>
            </a:r>
          </a:p>
        </p:txBody>
      </p:sp>
      <p:pic>
        <p:nvPicPr>
          <p:cNvPr id="18434" name="Picture 4">
            <a:extLst>
              <a:ext uri="{FF2B5EF4-FFF2-40B4-BE49-F238E27FC236}">
                <a16:creationId xmlns:a16="http://schemas.microsoft.com/office/drawing/2014/main" id="{87540DEF-FA4C-3E4B-8071-9F1FEE7D8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3505200"/>
            <a:ext cx="12192000" cy="72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5">
            <a:extLst>
              <a:ext uri="{FF2B5EF4-FFF2-40B4-BE49-F238E27FC236}">
                <a16:creationId xmlns:a16="http://schemas.microsoft.com/office/drawing/2014/main" id="{AB1EB904-BB94-5749-B9CE-D883DCF68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657600"/>
            <a:ext cx="7620000" cy="729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3600"/>
              <a:t>Use Sankey diagram to trace touchpoints.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36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/>
              <a:t>Bar height represents sample size.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36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/>
              <a:t>Interplay between touchpoints can be easily shown.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36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/>
              <a:t>Not easy to interpret if no obvious pattern emerges.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36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/>
              <a:t>More touchpoints may increase diagram complexity.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E25E270-3803-D243-A30E-760B2A5DA306}"/>
              </a:ext>
            </a:extLst>
          </p:cNvPr>
          <p:cNvSpPr/>
          <p:nvPr/>
        </p:nvSpPr>
        <p:spPr bwMode="auto">
          <a:xfrm>
            <a:off x="488950" y="10194925"/>
            <a:ext cx="4848225" cy="1608138"/>
          </a:xfrm>
          <a:prstGeom prst="rect">
            <a:avLst/>
          </a:prstGeom>
          <a:solidFill>
            <a:schemeClr val="bg1">
              <a:lumMod val="65000"/>
              <a:alpha val="67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endParaRPr lang="en-US" dirty="0">
              <a:latin typeface="Gill Sans" charset="0"/>
              <a:ea typeface="ヒラギノ角ゴ ProN W3" charset="0"/>
              <a:sym typeface="Gill Sans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381CB8-78C9-C347-9685-5869F34855BB}"/>
              </a:ext>
            </a:extLst>
          </p:cNvPr>
          <p:cNvSpPr/>
          <p:nvPr/>
        </p:nvSpPr>
        <p:spPr bwMode="auto">
          <a:xfrm>
            <a:off x="506413" y="7461250"/>
            <a:ext cx="4848225" cy="2593975"/>
          </a:xfrm>
          <a:prstGeom prst="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endParaRPr lang="en-US" dirty="0">
              <a:latin typeface="Gill Sans" charset="0"/>
              <a:ea typeface="ヒラギノ角ゴ ProN W3" charset="0"/>
              <a:sym typeface="Gill Sans" charset="0"/>
            </a:endParaRPr>
          </a:p>
        </p:txBody>
      </p:sp>
      <p:sp>
        <p:nvSpPr>
          <p:cNvPr id="13315" name="Rectangle 11">
            <a:extLst>
              <a:ext uri="{FF2B5EF4-FFF2-40B4-BE49-F238E27FC236}">
                <a16:creationId xmlns:a16="http://schemas.microsoft.com/office/drawing/2014/main" id="{391EF0FB-0EFA-9F4B-80A2-3EB69A361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4638675"/>
            <a:ext cx="4883150" cy="2505075"/>
          </a:xfrm>
          <a:prstGeom prst="rect">
            <a:avLst/>
          </a:prstGeom>
          <a:solidFill>
            <a:srgbClr val="92D05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3316" name="Rectangle 9">
            <a:extLst>
              <a:ext uri="{FF2B5EF4-FFF2-40B4-BE49-F238E27FC236}">
                <a16:creationId xmlns:a16="http://schemas.microsoft.com/office/drawing/2014/main" id="{450CD969-6C1C-D94A-AAB5-CC70FE7C6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1898650"/>
            <a:ext cx="6281738" cy="2530475"/>
          </a:xfrm>
          <a:prstGeom prst="rect">
            <a:avLst/>
          </a:prstGeom>
          <a:solidFill>
            <a:srgbClr val="FFC00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3317" name="Title 1">
            <a:extLst>
              <a:ext uri="{FF2B5EF4-FFF2-40B4-BE49-F238E27FC236}">
                <a16:creationId xmlns:a16="http://schemas.microsoft.com/office/drawing/2014/main" id="{D62EE02F-5F80-AE4C-9EE6-BFD11FF6B3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for linear adverting exposure</a:t>
            </a:r>
          </a:p>
        </p:txBody>
      </p:sp>
      <p:pic>
        <p:nvPicPr>
          <p:cNvPr id="13318" name="Picture 3">
            <a:extLst>
              <a:ext uri="{FF2B5EF4-FFF2-40B4-BE49-F238E27FC236}">
                <a16:creationId xmlns:a16="http://schemas.microsoft.com/office/drawing/2014/main" id="{F2A96347-DC00-EE4B-A5BD-D78456AD1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8" b="32066"/>
          <a:stretch>
            <a:fillRect/>
          </a:stretch>
        </p:blipFill>
        <p:spPr bwMode="auto">
          <a:xfrm>
            <a:off x="952500" y="2401888"/>
            <a:ext cx="2265363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4">
            <a:extLst>
              <a:ext uri="{FF2B5EF4-FFF2-40B4-BE49-F238E27FC236}">
                <a16:creationId xmlns:a16="http://schemas.microsoft.com/office/drawing/2014/main" id="{FE192BD7-8B73-1F46-8F5C-40D70357F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338388"/>
            <a:ext cx="26892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6">
            <a:extLst>
              <a:ext uri="{FF2B5EF4-FFF2-40B4-BE49-F238E27FC236}">
                <a16:creationId xmlns:a16="http://schemas.microsoft.com/office/drawing/2014/main" id="{E8D9B63C-8EB9-294F-8144-FFF38CA21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4816475"/>
            <a:ext cx="23622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Rectangle 7">
            <a:extLst>
              <a:ext uri="{FF2B5EF4-FFF2-40B4-BE49-F238E27FC236}">
                <a16:creationId xmlns:a16="http://schemas.microsoft.com/office/drawing/2014/main" id="{5327C86E-EA22-3B45-A517-EF78E0953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88" y="3829050"/>
            <a:ext cx="3886200" cy="1619250"/>
          </a:xfrm>
          <a:prstGeom prst="rect">
            <a:avLst/>
          </a:prstGeom>
          <a:solidFill>
            <a:srgbClr val="00B0F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4500">
                <a:solidFill>
                  <a:schemeClr val="bg1"/>
                </a:solidFill>
              </a:rPr>
              <a:t>Normalize timestamps</a:t>
            </a:r>
          </a:p>
        </p:txBody>
      </p:sp>
      <p:sp>
        <p:nvSpPr>
          <p:cNvPr id="13322" name="Rectangle 8">
            <a:extLst>
              <a:ext uri="{FF2B5EF4-FFF2-40B4-BE49-F238E27FC236}">
                <a16:creationId xmlns:a16="http://schemas.microsoft.com/office/drawing/2014/main" id="{74CE1E39-1E58-1C43-AF32-CAD264DE8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0" y="5891213"/>
            <a:ext cx="3124200" cy="2338387"/>
          </a:xfrm>
          <a:prstGeom prst="rect">
            <a:avLst/>
          </a:prstGeom>
          <a:solidFill>
            <a:srgbClr val="00B0F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4500">
                <a:solidFill>
                  <a:schemeClr val="bg1"/>
                </a:solidFill>
              </a:rPr>
              <a:t>Merge and order by timestamps</a:t>
            </a:r>
          </a:p>
        </p:txBody>
      </p:sp>
      <p:sp>
        <p:nvSpPr>
          <p:cNvPr id="13323" name="TextBox 10">
            <a:extLst>
              <a:ext uri="{FF2B5EF4-FFF2-40B4-BE49-F238E27FC236}">
                <a16:creationId xmlns:a16="http://schemas.microsoft.com/office/drawing/2014/main" id="{D9AB365E-E7D5-0F49-8047-02F5ACDEC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0" y="3371850"/>
            <a:ext cx="26384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 sz="4500">
                <a:solidFill>
                  <a:schemeClr val="bg1"/>
                </a:solidFill>
              </a:rPr>
              <a:t>As-run log</a:t>
            </a:r>
          </a:p>
        </p:txBody>
      </p:sp>
      <p:sp>
        <p:nvSpPr>
          <p:cNvPr id="13324" name="TextBox 12">
            <a:extLst>
              <a:ext uri="{FF2B5EF4-FFF2-40B4-BE49-F238E27FC236}">
                <a16:creationId xmlns:a16="http://schemas.microsoft.com/office/drawing/2014/main" id="{DF617D74-C424-5A45-98F6-8748CB573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6388100"/>
            <a:ext cx="3665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 sz="4000">
                <a:solidFill>
                  <a:schemeClr val="bg1"/>
                </a:solidFill>
              </a:rPr>
              <a:t>Set top box log</a:t>
            </a:r>
          </a:p>
        </p:txBody>
      </p:sp>
      <p:sp>
        <p:nvSpPr>
          <p:cNvPr id="13325" name="TextBox 18">
            <a:extLst>
              <a:ext uri="{FF2B5EF4-FFF2-40B4-BE49-F238E27FC236}">
                <a16:creationId xmlns:a16="http://schemas.microsoft.com/office/drawing/2014/main" id="{993CD460-32D9-D849-B21D-2503F6CEF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9369425"/>
            <a:ext cx="5005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 sz="4000" dirty="0">
                <a:solidFill>
                  <a:schemeClr val="bg1"/>
                </a:solidFill>
              </a:rPr>
              <a:t>Mobile device location</a:t>
            </a:r>
          </a:p>
        </p:txBody>
      </p:sp>
      <p:pic>
        <p:nvPicPr>
          <p:cNvPr id="13326" name="Picture 16">
            <a:extLst>
              <a:ext uri="{FF2B5EF4-FFF2-40B4-BE49-F238E27FC236}">
                <a16:creationId xmlns:a16="http://schemas.microsoft.com/office/drawing/2014/main" id="{42DAED93-76B9-AC41-816C-F5BD58FAE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7600950"/>
            <a:ext cx="3325812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4">
            <a:extLst>
              <a:ext uri="{FF2B5EF4-FFF2-40B4-BE49-F238E27FC236}">
                <a16:creationId xmlns:a16="http://schemas.microsoft.com/office/drawing/2014/main" id="{0F0C3297-DEC5-0D41-9289-548A0E7CB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31" b="22131"/>
          <a:stretch>
            <a:fillRect/>
          </a:stretch>
        </p:blipFill>
        <p:spPr bwMode="auto">
          <a:xfrm>
            <a:off x="1257300" y="10194925"/>
            <a:ext cx="33480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8" name="TextBox 25">
            <a:extLst>
              <a:ext uri="{FF2B5EF4-FFF2-40B4-BE49-F238E27FC236}">
                <a16:creationId xmlns:a16="http://schemas.microsoft.com/office/drawing/2014/main" id="{08C4616F-5AC4-CF44-9882-C7469092B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11095038"/>
            <a:ext cx="3916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 sz="4000">
                <a:solidFill>
                  <a:schemeClr val="bg1"/>
                </a:solidFill>
              </a:rPr>
              <a:t>Place curation</a:t>
            </a:r>
          </a:p>
        </p:txBody>
      </p:sp>
      <p:sp>
        <p:nvSpPr>
          <p:cNvPr id="13329" name="Rectangle 26">
            <a:extLst>
              <a:ext uri="{FF2B5EF4-FFF2-40B4-BE49-F238E27FC236}">
                <a16:creationId xmlns:a16="http://schemas.microsoft.com/office/drawing/2014/main" id="{E7F1279B-60F0-0D42-8E7B-483D3FD0E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88" y="9196388"/>
            <a:ext cx="3886200" cy="1620837"/>
          </a:xfrm>
          <a:prstGeom prst="rect">
            <a:avLst/>
          </a:prstGeom>
          <a:solidFill>
            <a:srgbClr val="00B0F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4500">
                <a:solidFill>
                  <a:schemeClr val="bg1"/>
                </a:solidFill>
              </a:rPr>
              <a:t>Determine visit and timestamp</a:t>
            </a:r>
          </a:p>
        </p:txBody>
      </p:sp>
      <p:cxnSp>
        <p:nvCxnSpPr>
          <p:cNvPr id="13330" name="Straight Connector 28">
            <a:extLst>
              <a:ext uri="{FF2B5EF4-FFF2-40B4-BE49-F238E27FC236}">
                <a16:creationId xmlns:a16="http://schemas.microsoft.com/office/drawing/2014/main" id="{63A191F0-91C8-F743-8772-84C5F97B1C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15200" y="3163888"/>
            <a:ext cx="533400" cy="0"/>
          </a:xfrm>
          <a:prstGeom prst="lin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1" name="Straight Connector 30">
            <a:extLst>
              <a:ext uri="{FF2B5EF4-FFF2-40B4-BE49-F238E27FC236}">
                <a16:creationId xmlns:a16="http://schemas.microsoft.com/office/drawing/2014/main" id="{452BCDBF-FAE0-5F47-9C6A-917E76C3439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65800" y="5891213"/>
            <a:ext cx="2082800" cy="0"/>
          </a:xfrm>
          <a:prstGeom prst="lin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2" name="Straight Connector 32">
            <a:extLst>
              <a:ext uri="{FF2B5EF4-FFF2-40B4-BE49-F238E27FC236}">
                <a16:creationId xmlns:a16="http://schemas.microsoft.com/office/drawing/2014/main" id="{C76918D3-2927-A24E-8D04-A8C8EE3CA5F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48600" y="3163888"/>
            <a:ext cx="0" cy="2727325"/>
          </a:xfrm>
          <a:prstGeom prst="lin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3" name="Straight Connector 34">
            <a:extLst>
              <a:ext uri="{FF2B5EF4-FFF2-40B4-BE49-F238E27FC236}">
                <a16:creationId xmlns:a16="http://schemas.microsoft.com/office/drawing/2014/main" id="{82C1E05C-E13E-814D-A446-AFAFBEB9FB81}"/>
              </a:ext>
            </a:extLst>
          </p:cNvPr>
          <p:cNvCxnSpPr>
            <a:cxnSpLocks/>
          </p:cNvCxnSpPr>
          <p:nvPr/>
        </p:nvCxnSpPr>
        <p:spPr bwMode="auto">
          <a:xfrm>
            <a:off x="7848600" y="4527550"/>
            <a:ext cx="1703388" cy="0"/>
          </a:xfrm>
          <a:prstGeom prst="lin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4" name="Straight Connector 36">
            <a:extLst>
              <a:ext uri="{FF2B5EF4-FFF2-40B4-BE49-F238E27FC236}">
                <a16:creationId xmlns:a16="http://schemas.microsoft.com/office/drawing/2014/main" id="{BF5416FD-6482-0F4C-8608-4DF4F7423E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62625" y="8915400"/>
            <a:ext cx="2084388" cy="0"/>
          </a:xfrm>
          <a:prstGeom prst="lin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5" name="Straight Connector 37">
            <a:extLst>
              <a:ext uri="{FF2B5EF4-FFF2-40B4-BE49-F238E27FC236}">
                <a16:creationId xmlns:a16="http://schemas.microsoft.com/office/drawing/2014/main" id="{4BF6CCD0-F42C-3B47-B2D7-31B6556B29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62625" y="10977563"/>
            <a:ext cx="2084388" cy="0"/>
          </a:xfrm>
          <a:prstGeom prst="lin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6" name="Straight Connector 38">
            <a:extLst>
              <a:ext uri="{FF2B5EF4-FFF2-40B4-BE49-F238E27FC236}">
                <a16:creationId xmlns:a16="http://schemas.microsoft.com/office/drawing/2014/main" id="{143FB4A8-D49C-C844-9923-BB3278F0481B}"/>
              </a:ext>
            </a:extLst>
          </p:cNvPr>
          <p:cNvCxnSpPr>
            <a:cxnSpLocks/>
          </p:cNvCxnSpPr>
          <p:nvPr/>
        </p:nvCxnSpPr>
        <p:spPr bwMode="auto">
          <a:xfrm>
            <a:off x="7847013" y="8915400"/>
            <a:ext cx="0" cy="2062163"/>
          </a:xfrm>
          <a:prstGeom prst="lin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7" name="Straight Connector 40">
            <a:extLst>
              <a:ext uri="{FF2B5EF4-FFF2-40B4-BE49-F238E27FC236}">
                <a16:creationId xmlns:a16="http://schemas.microsoft.com/office/drawing/2014/main" id="{60879703-8984-1A41-9AA4-679AD62E6149}"/>
              </a:ext>
            </a:extLst>
          </p:cNvPr>
          <p:cNvCxnSpPr>
            <a:cxnSpLocks/>
          </p:cNvCxnSpPr>
          <p:nvPr/>
        </p:nvCxnSpPr>
        <p:spPr bwMode="auto">
          <a:xfrm>
            <a:off x="7858125" y="10055225"/>
            <a:ext cx="1703388" cy="0"/>
          </a:xfrm>
          <a:prstGeom prst="lin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8" name="Straight Connector 42">
            <a:extLst>
              <a:ext uri="{FF2B5EF4-FFF2-40B4-BE49-F238E27FC236}">
                <a16:creationId xmlns:a16="http://schemas.microsoft.com/office/drawing/2014/main" id="{C710353B-5AA7-814E-9290-D6F5D40F9FF1}"/>
              </a:ext>
            </a:extLst>
          </p:cNvPr>
          <p:cNvCxnSpPr>
            <a:cxnSpLocks noChangeShapeType="1"/>
            <a:stCxn id="13321" idx="3"/>
          </p:cNvCxnSpPr>
          <p:nvPr/>
        </p:nvCxnSpPr>
        <p:spPr bwMode="auto">
          <a:xfrm flipV="1">
            <a:off x="13438188" y="4638675"/>
            <a:ext cx="1116012" cy="0"/>
          </a:xfrm>
          <a:prstGeom prst="lin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9" name="Straight Connector 43">
            <a:extLst>
              <a:ext uri="{FF2B5EF4-FFF2-40B4-BE49-F238E27FC236}">
                <a16:creationId xmlns:a16="http://schemas.microsoft.com/office/drawing/2014/main" id="{9E5BA946-BBE9-4A4C-BEC6-3E059F62923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3439775" y="10109200"/>
            <a:ext cx="1116013" cy="0"/>
          </a:xfrm>
          <a:prstGeom prst="lin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0" name="Straight Connector 45">
            <a:extLst>
              <a:ext uri="{FF2B5EF4-FFF2-40B4-BE49-F238E27FC236}">
                <a16:creationId xmlns:a16="http://schemas.microsoft.com/office/drawing/2014/main" id="{AB0D5F5E-7137-D84B-8DB2-0B3362128C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554200" y="4638675"/>
            <a:ext cx="0" cy="5470525"/>
          </a:xfrm>
          <a:prstGeom prst="lin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1" name="Straight Connector 47">
            <a:extLst>
              <a:ext uri="{FF2B5EF4-FFF2-40B4-BE49-F238E27FC236}">
                <a16:creationId xmlns:a16="http://schemas.microsoft.com/office/drawing/2014/main" id="{20B641A7-4321-FA43-B0BF-832E1914283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554200" y="7143750"/>
            <a:ext cx="1066800" cy="0"/>
          </a:xfrm>
          <a:prstGeom prst="lin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4AAEB250-6E7E-D14D-A612-55A780788A84}"/>
              </a:ext>
            </a:extLst>
          </p:cNvPr>
          <p:cNvGraphicFramePr>
            <a:graphicFrameLocks noGrp="1"/>
          </p:cNvGraphicFramePr>
          <p:nvPr/>
        </p:nvGraphicFramePr>
        <p:xfrm>
          <a:off x="20166013" y="5494338"/>
          <a:ext cx="3598862" cy="3132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243">
                  <a:extLst>
                    <a:ext uri="{9D8B030D-6E8A-4147-A177-3AD203B41FA5}">
                      <a16:colId xmlns:a16="http://schemas.microsoft.com/office/drawing/2014/main" val="3945510062"/>
                    </a:ext>
                  </a:extLst>
                </a:gridCol>
                <a:gridCol w="2187619">
                  <a:extLst>
                    <a:ext uri="{9D8B030D-6E8A-4147-A177-3AD203B41FA5}">
                      <a16:colId xmlns:a16="http://schemas.microsoft.com/office/drawing/2014/main" val="2497689634"/>
                    </a:ext>
                  </a:extLst>
                </a:gridCol>
              </a:tblGrid>
              <a:tr h="640342">
                <a:tc>
                  <a:txBody>
                    <a:bodyPr/>
                    <a:lstStyle/>
                    <a:p>
                      <a:r>
                        <a:rPr lang="en-US" sz="1800" dirty="0"/>
                        <a:t>Customer ID</a:t>
                      </a:r>
                    </a:p>
                  </a:txBody>
                  <a:tcPr marL="91442" marR="91442" marT="45739" marB="45739">
                    <a:solidFill>
                      <a:srgbClr val="00B0F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Sequence</a:t>
                      </a:r>
                    </a:p>
                  </a:txBody>
                  <a:tcPr marL="91442" marR="91442" marT="45739" marB="45739">
                    <a:solidFill>
                      <a:srgbClr val="00B0F0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649202"/>
                  </a:ext>
                </a:extLst>
              </a:tr>
              <a:tr h="914775">
                <a:tc>
                  <a:txBody>
                    <a:bodyPr/>
                    <a:lstStyle/>
                    <a:p>
                      <a:r>
                        <a:rPr lang="en-US" sz="1800" dirty="0"/>
                        <a:t>XYZ</a:t>
                      </a:r>
                    </a:p>
                  </a:txBody>
                  <a:tcPr marL="91442" marR="91442" marT="45739" marB="45739">
                    <a:solidFill>
                      <a:srgbClr val="00B0F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NBC, CBS, CBS, ABC, visit, TNT, TBS, ESPN.</a:t>
                      </a:r>
                    </a:p>
                  </a:txBody>
                  <a:tcPr marL="91442" marR="91442" marT="45739" marB="45739">
                    <a:solidFill>
                      <a:srgbClr val="00B0F0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701604"/>
                  </a:ext>
                </a:extLst>
              </a:tr>
              <a:tr h="365910">
                <a:tc>
                  <a:txBody>
                    <a:bodyPr/>
                    <a:lstStyle/>
                    <a:p>
                      <a:r>
                        <a:rPr lang="en-US" sz="1800" dirty="0"/>
                        <a:t>PQR</a:t>
                      </a:r>
                    </a:p>
                  </a:txBody>
                  <a:tcPr marL="91442" marR="91442" marT="45739" marB="45739">
                    <a:solidFill>
                      <a:srgbClr val="00B0F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Visit, ESPN</a:t>
                      </a:r>
                    </a:p>
                  </a:txBody>
                  <a:tcPr marL="91442" marR="91442" marT="45739" marB="45739">
                    <a:solidFill>
                      <a:srgbClr val="00B0F0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821965"/>
                  </a:ext>
                </a:extLst>
              </a:tr>
              <a:tr h="1211110">
                <a:tc>
                  <a:txBody>
                    <a:bodyPr/>
                    <a:lstStyle/>
                    <a:p>
                      <a:r>
                        <a:rPr lang="en-US" sz="1800" dirty="0"/>
                        <a:t>JKL</a:t>
                      </a:r>
                    </a:p>
                  </a:txBody>
                  <a:tcPr marL="91442" marR="91442" marT="45739" marB="45739">
                    <a:solidFill>
                      <a:srgbClr val="00B0F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ESPN, ESPN, NBC.</a:t>
                      </a:r>
                    </a:p>
                  </a:txBody>
                  <a:tcPr marL="91442" marR="91442" marT="45739" marB="45739">
                    <a:solidFill>
                      <a:srgbClr val="00B0F0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757527"/>
                  </a:ext>
                </a:extLst>
              </a:tr>
            </a:tbl>
          </a:graphicData>
        </a:graphic>
      </p:graphicFrame>
      <p:cxnSp>
        <p:nvCxnSpPr>
          <p:cNvPr id="13359" name="Straight Connector 50">
            <a:extLst>
              <a:ext uri="{FF2B5EF4-FFF2-40B4-BE49-F238E27FC236}">
                <a16:creationId xmlns:a16="http://schemas.microsoft.com/office/drawing/2014/main" id="{65A0019E-1C92-4143-94E4-AD49B4ECE3D0}"/>
              </a:ext>
            </a:extLst>
          </p:cNvPr>
          <p:cNvCxnSpPr>
            <a:cxnSpLocks/>
            <a:stCxn id="13322" idx="3"/>
          </p:cNvCxnSpPr>
          <p:nvPr/>
        </p:nvCxnSpPr>
        <p:spPr bwMode="auto">
          <a:xfrm flipV="1">
            <a:off x="18745200" y="7059613"/>
            <a:ext cx="1420813" cy="0"/>
          </a:xfrm>
          <a:prstGeom prst="lin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1E9B2-5A88-6F48-9D6B-7DC86E952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Big picture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6F3EE-2D97-6645-BE4D-21526123D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538" y="3581400"/>
            <a:ext cx="23134637" cy="8763000"/>
          </a:xfrm>
        </p:spPr>
        <p:txBody>
          <a:bodyPr/>
          <a:lstStyle/>
          <a:p>
            <a:r>
              <a:rPr lang="en-US" dirty="0"/>
              <a:t>Advertising strategy may benefit from knowing favorable sequences and selection of channels.</a:t>
            </a:r>
          </a:p>
          <a:p>
            <a:r>
              <a:rPr lang="en-US" dirty="0"/>
              <a:t>Knowing which customer are likely to convert may help optimizing strategy.</a:t>
            </a:r>
          </a:p>
          <a:p>
            <a:r>
              <a:rPr lang="en-US" dirty="0"/>
              <a:t>Touchpoint sequence problems are complex modeling problems.(data collection, data science, behavioral science)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753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D772D9-61C6-CE4A-909E-E0937834C800}"/>
              </a:ext>
            </a:extLst>
          </p:cNvPr>
          <p:cNvSpPr/>
          <p:nvPr/>
        </p:nvSpPr>
        <p:spPr bwMode="auto">
          <a:xfrm>
            <a:off x="0" y="0"/>
            <a:ext cx="24384000" cy="1234440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5A2A50-FB8D-514C-B026-4BA38DC09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1" y="5334000"/>
            <a:ext cx="21945600" cy="1663700"/>
          </a:xfrm>
        </p:spPr>
        <p:txBody>
          <a:bodyPr/>
          <a:lstStyle/>
          <a:p>
            <a:r>
              <a:rPr lang="en-US" sz="6400" b="0" dirty="0">
                <a:solidFill>
                  <a:srgbClr val="FFC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Part 2 - Formulate customer journey problem in a broader context of sequence prediction problems</a:t>
            </a:r>
          </a:p>
        </p:txBody>
      </p:sp>
    </p:spTree>
    <p:extLst>
      <p:ext uri="{BB962C8B-B14F-4D97-AF65-F5344CB8AC3E}">
        <p14:creationId xmlns:p14="http://schemas.microsoft.com/office/powerpoint/2010/main" val="331835782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25CC0D-46AE-8142-B6C6-24998EEB9EE2}"/>
              </a:ext>
            </a:extLst>
          </p:cNvPr>
          <p:cNvSpPr/>
          <p:nvPr/>
        </p:nvSpPr>
        <p:spPr bwMode="auto">
          <a:xfrm>
            <a:off x="-25400" y="25400"/>
            <a:ext cx="24384000" cy="1234440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5092F2-8E38-AE4D-934A-BE8E5587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4953000"/>
            <a:ext cx="12420600" cy="1663700"/>
          </a:xfrm>
        </p:spPr>
        <p:txBody>
          <a:bodyPr/>
          <a:lstStyle/>
          <a:p>
            <a:r>
              <a:rPr lang="en-US" sz="6400" b="0" dirty="0">
                <a:solidFill>
                  <a:srgbClr val="FFC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Recurrent Neural Network</a:t>
            </a:r>
          </a:p>
        </p:txBody>
      </p:sp>
    </p:spTree>
    <p:extLst>
      <p:ext uri="{BB962C8B-B14F-4D97-AF65-F5344CB8AC3E}">
        <p14:creationId xmlns:p14="http://schemas.microsoft.com/office/powerpoint/2010/main" val="377578132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D6E44-C083-F042-8BD9-BB6CB9AAD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and special thanks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ACE17-2FA9-6F4A-9B19-06E33A894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35517"/>
            <a:ext cx="12099924" cy="6756400"/>
          </a:xfrm>
        </p:spPr>
        <p:txBody>
          <a:bodyPr/>
          <a:lstStyle/>
          <a:p>
            <a:pPr algn="r"/>
            <a:r>
              <a:rPr lang="en-US" b="1" dirty="0">
                <a:hlinkClick r:id="rId3"/>
              </a:rPr>
              <a:t>machinelearningmastery.com</a:t>
            </a:r>
          </a:p>
          <a:p>
            <a:pPr algn="r"/>
            <a:r>
              <a:rPr lang="en-US" b="1" dirty="0">
                <a:hlinkClick r:id="rId3"/>
              </a:rPr>
              <a:t>github.com/tensorflow/nmt</a:t>
            </a:r>
            <a:endParaRPr lang="en-US" b="1" dirty="0"/>
          </a:p>
          <a:p>
            <a:pPr algn="r"/>
            <a:endParaRPr lang="en-US" b="1" dirty="0"/>
          </a:p>
          <a:p>
            <a:pPr algn="r"/>
            <a:r>
              <a:rPr lang="en-US" b="1" dirty="0">
                <a:hlinkClick r:id="rId4"/>
              </a:rPr>
              <a:t>github.com/sachinruk/deepschool.io</a:t>
            </a:r>
            <a:endParaRPr lang="en-US" b="1" dirty="0"/>
          </a:p>
          <a:p>
            <a:pPr algn="r"/>
            <a:r>
              <a:rPr lang="en-US" b="1" u="sng" dirty="0" err="1">
                <a:solidFill>
                  <a:schemeClr val="accent1">
                    <a:lumMod val="50000"/>
                  </a:schemeClr>
                </a:solidFill>
              </a:rPr>
              <a:t>research.google.com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b="1" u="sng" dirty="0" err="1">
                <a:solidFill>
                  <a:schemeClr val="accent1">
                    <a:lumMod val="50000"/>
                  </a:schemeClr>
                </a:solidFill>
              </a:rPr>
              <a:t>colaboratory</a:t>
            </a:r>
            <a:endParaRPr lang="en-US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b="1" dirty="0"/>
          </a:p>
          <a:p>
            <a:pPr algn="r"/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colah.github.io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/posts/2015-08-Understanding-LSTMs</a:t>
            </a:r>
          </a:p>
          <a:p>
            <a:pPr algn="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Coursera</a:t>
            </a:r>
          </a:p>
          <a:p>
            <a:pPr algn="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8CAAC1-89AE-6F4D-8C7D-82E9C2FFD7B1}"/>
              </a:ext>
            </a:extLst>
          </p:cNvPr>
          <p:cNvSpPr txBox="1"/>
          <p:nvPr/>
        </p:nvSpPr>
        <p:spPr>
          <a:xfrm>
            <a:off x="13106400" y="1981200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Jason Brownlee – Great author. Learn RNN in </a:t>
            </a:r>
            <a:r>
              <a:rPr lang="en-US" sz="3600" dirty="0" err="1"/>
              <a:t>Keras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8BFE3A-15D3-D344-B7AD-3E967BA6BB64}"/>
              </a:ext>
            </a:extLst>
          </p:cNvPr>
          <p:cNvSpPr txBox="1"/>
          <p:nvPr/>
        </p:nvSpPr>
        <p:spPr>
          <a:xfrm>
            <a:off x="13106400" y="2899371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Thanh Luong and Google folks. Great model and explanation for seq2seq LSTM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BB3550-0CB2-C742-B855-F79129056C35}"/>
              </a:ext>
            </a:extLst>
          </p:cNvPr>
          <p:cNvSpPr txBox="1"/>
          <p:nvPr/>
        </p:nvSpPr>
        <p:spPr>
          <a:xfrm>
            <a:off x="13106400" y="4469367"/>
            <a:ext cx="975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Learn seq2seq using </a:t>
            </a:r>
            <a:r>
              <a:rPr lang="en-US" sz="3600" dirty="0" err="1"/>
              <a:t>Tensorflow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6803A-57A3-2A4F-AF91-E35238B6B55C}"/>
              </a:ext>
            </a:extLst>
          </p:cNvPr>
          <p:cNvSpPr txBox="1"/>
          <p:nvPr/>
        </p:nvSpPr>
        <p:spPr>
          <a:xfrm>
            <a:off x="13081000" y="6954796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Christopher Colah’s famous LSTM blog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724C15-9A6C-B440-87C1-47246B71091D}"/>
              </a:ext>
            </a:extLst>
          </p:cNvPr>
          <p:cNvSpPr txBox="1"/>
          <p:nvPr/>
        </p:nvSpPr>
        <p:spPr>
          <a:xfrm>
            <a:off x="13157200" y="7716796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Andrew 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EA6B06-2CC3-434A-A99C-3D16EAA903B6}"/>
              </a:ext>
            </a:extLst>
          </p:cNvPr>
          <p:cNvCxnSpPr>
            <a:cxnSpLocks/>
          </p:cNvCxnSpPr>
          <p:nvPr/>
        </p:nvCxnSpPr>
        <p:spPr bwMode="auto">
          <a:xfrm>
            <a:off x="12496800" y="2064434"/>
            <a:ext cx="0" cy="6698566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522C8F5-6A4F-0142-A12D-9E78322C953F}"/>
              </a:ext>
            </a:extLst>
          </p:cNvPr>
          <p:cNvSpPr txBox="1"/>
          <p:nvPr/>
        </p:nvSpPr>
        <p:spPr>
          <a:xfrm>
            <a:off x="7451724" y="10299423"/>
            <a:ext cx="9296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Question, feedback, request: kctung75034@gmail.com</a:t>
            </a:r>
          </a:p>
          <a:p>
            <a:pPr algn="ctr"/>
            <a:r>
              <a:rPr lang="en-US" sz="4000" dirty="0" err="1"/>
              <a:t>Github</a:t>
            </a:r>
            <a:r>
              <a:rPr lang="en-US" sz="4000" dirty="0"/>
              <a:t> handle: shinchan75034</a:t>
            </a:r>
          </a:p>
          <a:p>
            <a:endParaRPr lang="en-US" sz="3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3D53DB-D966-034A-835D-98EB3C2ADD1F}"/>
              </a:ext>
            </a:extLst>
          </p:cNvPr>
          <p:cNvSpPr txBox="1"/>
          <p:nvPr/>
        </p:nvSpPr>
        <p:spPr>
          <a:xfrm>
            <a:off x="13081000" y="5335366"/>
            <a:ext cx="1003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Free </a:t>
            </a:r>
            <a:r>
              <a:rPr lang="en-US" sz="3600" dirty="0" err="1"/>
              <a:t>Jupyter</a:t>
            </a:r>
            <a:r>
              <a:rPr lang="en-US" sz="3600" dirty="0"/>
              <a:t> Notebook environment with latest </a:t>
            </a:r>
            <a:r>
              <a:rPr lang="en-US" sz="3600" dirty="0" err="1"/>
              <a:t>Tensorflow</a:t>
            </a:r>
            <a:r>
              <a:rPr lang="en-US" sz="3600" dirty="0"/>
              <a:t> and </a:t>
            </a:r>
            <a:r>
              <a:rPr lang="en-US" sz="3600" dirty="0" err="1"/>
              <a:t>Keras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934373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D45F9114-5B41-0940-A284-0465CCC8D8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7538" y="241300"/>
            <a:ext cx="14470062" cy="1663700"/>
          </a:xfrm>
        </p:spPr>
        <p:txBody>
          <a:bodyPr/>
          <a:lstStyle/>
          <a:p>
            <a:r>
              <a:rPr lang="en-US" altLang="en-US"/>
              <a:t>Formulating sequence models</a:t>
            </a:r>
          </a:p>
        </p:txBody>
      </p:sp>
      <p:sp>
        <p:nvSpPr>
          <p:cNvPr id="22530" name="Rectangle 4">
            <a:extLst>
              <a:ext uri="{FF2B5EF4-FFF2-40B4-BE49-F238E27FC236}">
                <a16:creationId xmlns:a16="http://schemas.microsoft.com/office/drawing/2014/main" id="{B31837F7-8B00-3B45-A2E5-F1AB76DBB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12496800"/>
            <a:ext cx="1203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 sz="2400" b="1">
                <a:solidFill>
                  <a:schemeClr val="bg1"/>
                </a:solidFill>
              </a:rPr>
              <a:t>Long Short-Term Memory Networks with Python – by Jason Brownlee</a:t>
            </a:r>
          </a:p>
          <a:p>
            <a:r>
              <a:rPr lang="en-US" altLang="en-US" sz="2400" b="1">
                <a:solidFill>
                  <a:schemeClr val="bg1"/>
                </a:solidFill>
              </a:rPr>
              <a:t>machinelearningmastery.com/lstms-with-python/</a:t>
            </a:r>
          </a:p>
        </p:txBody>
      </p:sp>
      <p:pic>
        <p:nvPicPr>
          <p:cNvPr id="22531" name="Content Placeholder 4">
            <a:extLst>
              <a:ext uri="{FF2B5EF4-FFF2-40B4-BE49-F238E27FC236}">
                <a16:creationId xmlns:a16="http://schemas.microsoft.com/office/drawing/2014/main" id="{E87C5910-5979-8542-961E-F4DCB7D5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39"/>
          <a:stretch>
            <a:fillRect/>
          </a:stretch>
        </p:blipFill>
        <p:spPr bwMode="auto">
          <a:xfrm>
            <a:off x="4648200" y="2133600"/>
            <a:ext cx="14020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Content Placeholder 4">
            <a:extLst>
              <a:ext uri="{FF2B5EF4-FFF2-40B4-BE49-F238E27FC236}">
                <a16:creationId xmlns:a16="http://schemas.microsoft.com/office/drawing/2014/main" id="{B5BB2F61-D1D2-5840-A466-6F181AC607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07"/>
          <a:stretch>
            <a:fillRect/>
          </a:stretch>
        </p:blipFill>
        <p:spPr>
          <a:xfrm>
            <a:off x="4643438" y="6916738"/>
            <a:ext cx="14020800" cy="4605337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C163706-78D5-0345-948B-7D37A679F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2400" y="6916738"/>
            <a:ext cx="7696200" cy="4605337"/>
          </a:xfrm>
          <a:prstGeom prst="rect">
            <a:avLst/>
          </a:prstGeom>
          <a:solidFill>
            <a:srgbClr val="BBE0E3">
              <a:alpha val="0"/>
            </a:srgbClr>
          </a:solidFill>
          <a:ln w="635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CC78DA1B-16D2-FE45-A938-2A0167BC9D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Recurrent Neural Network (RNN)</a:t>
            </a:r>
          </a:p>
        </p:txBody>
      </p:sp>
      <p:pic>
        <p:nvPicPr>
          <p:cNvPr id="19458" name="Picture 4">
            <a:extLst>
              <a:ext uri="{FF2B5EF4-FFF2-40B4-BE49-F238E27FC236}">
                <a16:creationId xmlns:a16="http://schemas.microsoft.com/office/drawing/2014/main" id="{021E99B8-19AB-154F-836F-391C653F4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4578350"/>
            <a:ext cx="123698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5">
            <a:extLst>
              <a:ext uri="{FF2B5EF4-FFF2-40B4-BE49-F238E27FC236}">
                <a16:creationId xmlns:a16="http://schemas.microsoft.com/office/drawing/2014/main" id="{9AFF595B-BE6E-344C-AE56-546B01750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1800" y="10439400"/>
            <a:ext cx="11061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 sz="2400" dirty="0" err="1"/>
              <a:t>colah.github.io</a:t>
            </a:r>
            <a:r>
              <a:rPr lang="en-US" altLang="en-US" sz="2400" dirty="0"/>
              <a:t>/posts/2015-08-Understanding-LSTMs/</a:t>
            </a:r>
          </a:p>
        </p:txBody>
      </p:sp>
      <p:sp>
        <p:nvSpPr>
          <p:cNvPr id="19460" name="TextBox 6">
            <a:extLst>
              <a:ext uri="{FF2B5EF4-FFF2-40B4-BE49-F238E27FC236}">
                <a16:creationId xmlns:a16="http://schemas.microsoft.com/office/drawing/2014/main" id="{448D729D-D9C4-8D4A-9536-A96615EEA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4254500"/>
            <a:ext cx="8831262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3600" dirty="0"/>
              <a:t>Long sequence is hard to learn or rationalize/</a:t>
            </a:r>
          </a:p>
          <a:p>
            <a:pPr marL="0" indent="0"/>
            <a:endParaRPr lang="en-US" altLang="en-US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dirty="0"/>
              <a:t>Vanishing gradient problem (very hard to deal with).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dirty="0"/>
              <a:t>Exploding gradient problem (easy – gradient clipping).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36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1532AF0-1C2C-AB44-9367-E75C7C2D916D}"/>
              </a:ext>
            </a:extLst>
          </p:cNvPr>
          <p:cNvCxnSpPr/>
          <p:nvPr/>
        </p:nvCxnSpPr>
        <p:spPr bwMode="auto">
          <a:xfrm>
            <a:off x="9483725" y="3352800"/>
            <a:ext cx="0" cy="6705600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EE0BF6FC-AF5B-8548-ABFE-09F5A6D1E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Encoder – Decoder Architecture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202EC9-EBE2-0D47-AD92-2B63C14CA359}"/>
              </a:ext>
            </a:extLst>
          </p:cNvPr>
          <p:cNvSpPr txBox="1"/>
          <p:nvPr/>
        </p:nvSpPr>
        <p:spPr>
          <a:xfrm>
            <a:off x="2590800" y="4800600"/>
            <a:ext cx="6934200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Encoder LSTM learns input sequence and translate it to a state and value.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Decoder LSTM learns state and value provided by encoder and produce target sequence.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600" dirty="0"/>
          </a:p>
          <a:p>
            <a:pPr>
              <a:defRPr/>
            </a:pP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FD9F54-F7EE-A040-967C-FDC35C9802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00" r="19375"/>
          <a:stretch/>
        </p:blipFill>
        <p:spPr>
          <a:xfrm>
            <a:off x="12649200" y="1676400"/>
            <a:ext cx="9106066" cy="101346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E3D14C-9AF8-F54E-A941-822FD3BAC8BA}"/>
              </a:ext>
            </a:extLst>
          </p:cNvPr>
          <p:cNvCxnSpPr/>
          <p:nvPr/>
        </p:nvCxnSpPr>
        <p:spPr bwMode="auto">
          <a:xfrm>
            <a:off x="11430000" y="2819400"/>
            <a:ext cx="0" cy="8610600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6A4DDA6-CB2C-B449-AFC6-F0D8199D2FDE}"/>
              </a:ext>
            </a:extLst>
          </p:cNvPr>
          <p:cNvSpPr txBox="1"/>
          <p:nvPr/>
        </p:nvSpPr>
        <p:spPr>
          <a:xfrm>
            <a:off x="14020800" y="9220200"/>
            <a:ext cx="76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DE2E99-F771-4C43-86CA-FE213791C3F2}"/>
              </a:ext>
            </a:extLst>
          </p:cNvPr>
          <p:cNvSpPr txBox="1"/>
          <p:nvPr/>
        </p:nvSpPr>
        <p:spPr>
          <a:xfrm>
            <a:off x="15400254" y="9220200"/>
            <a:ext cx="76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27821A-F5DD-D84C-AF56-902D4DD9C8B0}"/>
              </a:ext>
            </a:extLst>
          </p:cNvPr>
          <p:cNvSpPr txBox="1"/>
          <p:nvPr/>
        </p:nvSpPr>
        <p:spPr>
          <a:xfrm>
            <a:off x="16817306" y="9220200"/>
            <a:ext cx="76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051C50-335A-E846-8703-46B4B7F2AF3D}"/>
              </a:ext>
            </a:extLst>
          </p:cNvPr>
          <p:cNvSpPr txBox="1"/>
          <p:nvPr/>
        </p:nvSpPr>
        <p:spPr>
          <a:xfrm>
            <a:off x="16817306" y="3260726"/>
            <a:ext cx="76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07B302-C84C-4346-ABA5-138243DD802F}"/>
              </a:ext>
            </a:extLst>
          </p:cNvPr>
          <p:cNvSpPr txBox="1"/>
          <p:nvPr/>
        </p:nvSpPr>
        <p:spPr>
          <a:xfrm>
            <a:off x="18196760" y="3235326"/>
            <a:ext cx="76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53D3CF-5281-0D40-9C3C-93306A56D9E8}"/>
              </a:ext>
            </a:extLst>
          </p:cNvPr>
          <p:cNvSpPr txBox="1"/>
          <p:nvPr/>
        </p:nvSpPr>
        <p:spPr>
          <a:xfrm>
            <a:off x="19796959" y="3292585"/>
            <a:ext cx="76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D53CD-09ED-5948-8EB5-FF774A240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E4A97A-E54F-974E-B83C-DC77EAA6B8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645054"/>
              </p:ext>
            </p:extLst>
          </p:nvPr>
        </p:nvGraphicFramePr>
        <p:xfrm>
          <a:off x="13009417" y="2895600"/>
          <a:ext cx="8077200" cy="4114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3205683697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1138155437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165854981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User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Timestamp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Touchpoint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30866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XYZ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20180605:18:30:44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NBC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09815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XYZ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20180607:09:15:21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240389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XYZ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20180609:20:35:09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ESPN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950006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XYZ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20180611:09:45:55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visit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24997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XYZ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20180613:17:45:44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CBS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762426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AAD74A-91D5-2E42-A6CA-2DBAE8B2A4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040320"/>
              </p:ext>
            </p:extLst>
          </p:nvPr>
        </p:nvGraphicFramePr>
        <p:xfrm>
          <a:off x="13009417" y="8534400"/>
          <a:ext cx="8070274" cy="1143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35137">
                  <a:extLst>
                    <a:ext uri="{9D8B030D-6E8A-4147-A177-3AD203B41FA5}">
                      <a16:colId xmlns:a16="http://schemas.microsoft.com/office/drawing/2014/main" val="2775898662"/>
                    </a:ext>
                  </a:extLst>
                </a:gridCol>
                <a:gridCol w="4035137">
                  <a:extLst>
                    <a:ext uri="{9D8B030D-6E8A-4147-A177-3AD203B41FA5}">
                      <a16:colId xmlns:a16="http://schemas.microsoft.com/office/drawing/2014/main" val="152481250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Input Sequence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Target Sequence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3827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NBC TNT ESPN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Visit CBS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79540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FB7337-A860-3147-AD3F-AF8E23DD8CF6}"/>
              </a:ext>
            </a:extLst>
          </p:cNvPr>
          <p:cNvCxnSpPr/>
          <p:nvPr/>
        </p:nvCxnSpPr>
        <p:spPr bwMode="auto">
          <a:xfrm>
            <a:off x="12039600" y="2286000"/>
            <a:ext cx="0" cy="7924800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Down Arrow 7">
            <a:extLst>
              <a:ext uri="{FF2B5EF4-FFF2-40B4-BE49-F238E27FC236}">
                <a16:creationId xmlns:a16="http://schemas.microsoft.com/office/drawing/2014/main" id="{C0E1F828-77EE-654B-8451-CE017185F44B}"/>
              </a:ext>
            </a:extLst>
          </p:cNvPr>
          <p:cNvSpPr/>
          <p:nvPr/>
        </p:nvSpPr>
        <p:spPr bwMode="auto">
          <a:xfrm>
            <a:off x="16739754" y="7353300"/>
            <a:ext cx="609600" cy="838200"/>
          </a:xfrm>
          <a:prstGeom prst="downArrow">
            <a:avLst/>
          </a:prstGeom>
          <a:solidFill>
            <a:srgbClr val="00B0F0">
              <a:alpha val="67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51B20D-78B8-9D4D-B072-C3E82D9C48FB}"/>
              </a:ext>
            </a:extLst>
          </p:cNvPr>
          <p:cNvSpPr txBox="1">
            <a:spLocks/>
          </p:cNvSpPr>
          <p:nvPr/>
        </p:nvSpPr>
        <p:spPr bwMode="auto">
          <a:xfrm>
            <a:off x="1102446" y="3944438"/>
            <a:ext cx="10452246" cy="613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Wingdings" pitchFamily="2" charset="2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876300" indent="-457200" algn="l" rtl="0" eaLnBrk="0" fontAlgn="base" hangingPunct="0">
              <a:spcBef>
                <a:spcPts val="19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anose="020B0604020202020204" pitchFamily="34" charset="0"/>
              <a:buChar char="-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333500" indent="-457200" algn="l" rtl="0" eaLnBrk="0" fontAlgn="base" hangingPunct="0">
              <a:spcBef>
                <a:spcPts val="16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anose="020B0604020202020204" pitchFamily="34" charset="0"/>
              <a:buChar char="-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790700" indent="-457200" algn="l" rtl="0" eaLnBrk="0" fontAlgn="base" hangingPunct="0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anose="020B0604020202020204" pitchFamily="34" charset="0"/>
              <a:buChar char="-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247900" indent="-457200" algn="l" rtl="0" eaLnBrk="0" fontAlgn="base" hangingPunct="0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anose="020B0604020202020204" pitchFamily="34" charset="0"/>
              <a:buChar char="-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7051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1623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6195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0767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r>
              <a:rPr lang="en-US" kern="0" dirty="0"/>
              <a:t>Order touchpoints by timestamp for each user.</a:t>
            </a:r>
          </a:p>
          <a:p>
            <a:r>
              <a:rPr lang="en-US" kern="0" dirty="0"/>
              <a:t>Organize it as a text string.</a:t>
            </a:r>
          </a:p>
          <a:p>
            <a:r>
              <a:rPr lang="en-US" kern="0" dirty="0"/>
              <a:t>Split text string to create input string and target string.</a:t>
            </a:r>
          </a:p>
          <a:p>
            <a:r>
              <a:rPr lang="en-US" kern="0" dirty="0"/>
              <a:t>Predict target string given input string (hard to do it well).</a:t>
            </a:r>
          </a:p>
          <a:p>
            <a:r>
              <a:rPr lang="en-US" kern="0" dirty="0"/>
              <a:t>Business rule: Predict target string to contain word ‘visit’ given input string (easier).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2497064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18F5-025B-A44C-BCCC-98440E865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specific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3F155-A122-DA48-9E49-E59221B55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538" y="1981200"/>
            <a:ext cx="23134637" cy="5867400"/>
          </a:xfrm>
        </p:spPr>
        <p:txBody>
          <a:bodyPr/>
          <a:lstStyle/>
          <a:p>
            <a:r>
              <a:rPr lang="en-US" dirty="0"/>
              <a:t>Encoder input length: Longest input sequence observed at training time.</a:t>
            </a:r>
          </a:p>
          <a:p>
            <a:r>
              <a:rPr lang="en-US" dirty="0"/>
              <a:t>Decoder target length: Longest target sequence observed at training time.</a:t>
            </a:r>
          </a:p>
          <a:p>
            <a:r>
              <a:rPr lang="en-US" dirty="0"/>
              <a:t>Zero pad for short sequences if needed.</a:t>
            </a:r>
          </a:p>
          <a:p>
            <a:r>
              <a:rPr lang="en-US" dirty="0"/>
              <a:t>Heuristic: No worries about termination as target sequence length is predetermined.</a:t>
            </a:r>
          </a:p>
        </p:txBody>
      </p:sp>
    </p:spTree>
    <p:extLst>
      <p:ext uri="{BB962C8B-B14F-4D97-AF65-F5344CB8AC3E}">
        <p14:creationId xmlns:p14="http://schemas.microsoft.com/office/powerpoint/2010/main" val="259374589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5930F-BA8E-F140-A76A-3F3CAD408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8" y="241300"/>
            <a:ext cx="23134637" cy="1663700"/>
          </a:xfrm>
        </p:spPr>
        <p:txBody>
          <a:bodyPr/>
          <a:lstStyle/>
          <a:p>
            <a:r>
              <a:rPr lang="en-US" dirty="0"/>
              <a:t>User-story-driven model architecture	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B249FD-9A9D-9643-89CC-94E44E746483}"/>
              </a:ext>
            </a:extLst>
          </p:cNvPr>
          <p:cNvSpPr/>
          <p:nvPr/>
        </p:nvSpPr>
        <p:spPr bwMode="auto">
          <a:xfrm>
            <a:off x="9824357" y="5772838"/>
            <a:ext cx="4267200" cy="838202"/>
          </a:xfrm>
          <a:prstGeom prst="rect">
            <a:avLst/>
          </a:prstGeom>
          <a:solidFill>
            <a:srgbClr val="BBE0E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5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D</a:t>
            </a:r>
            <a:r>
              <a:rPr kumimoji="0" lang="en-US" sz="4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ata organizer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43DB62-A379-D74F-9E23-324BB97D3B51}"/>
              </a:ext>
            </a:extLst>
          </p:cNvPr>
          <p:cNvSpPr/>
          <p:nvPr/>
        </p:nvSpPr>
        <p:spPr bwMode="auto">
          <a:xfrm>
            <a:off x="19354800" y="3151022"/>
            <a:ext cx="2495004" cy="3040917"/>
          </a:xfrm>
          <a:prstGeom prst="rect">
            <a:avLst/>
          </a:prstGeom>
          <a:solidFill>
            <a:srgbClr val="BBE0E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business rules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945D6B-F5C4-AA44-AD9B-79743B63D9DF}"/>
              </a:ext>
            </a:extLst>
          </p:cNvPr>
          <p:cNvSpPr/>
          <p:nvPr/>
        </p:nvSpPr>
        <p:spPr bwMode="auto">
          <a:xfrm>
            <a:off x="5294811" y="7313982"/>
            <a:ext cx="4267200" cy="1600200"/>
          </a:xfrm>
          <a:prstGeom prst="rect">
            <a:avLst/>
          </a:prstGeom>
          <a:solidFill>
            <a:srgbClr val="BBE0E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Cause pattern learner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B41EDE-40BC-4642-98D7-A7785C2F6E7A}"/>
              </a:ext>
            </a:extLst>
          </p:cNvPr>
          <p:cNvSpPr/>
          <p:nvPr/>
        </p:nvSpPr>
        <p:spPr bwMode="auto">
          <a:xfrm>
            <a:off x="15812588" y="9723658"/>
            <a:ext cx="4267200" cy="1600200"/>
          </a:xfrm>
          <a:prstGeom prst="rect">
            <a:avLst/>
          </a:prstGeom>
          <a:solidFill>
            <a:srgbClr val="BBE0E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5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Effect prediction </a:t>
            </a:r>
            <a:endParaRPr kumimoji="0" lang="en-US" sz="4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C788FF-3DE4-E945-9072-8F1E51758FFA}"/>
              </a:ext>
            </a:extLst>
          </p:cNvPr>
          <p:cNvCxnSpPr>
            <a:cxnSpLocks/>
          </p:cNvCxnSpPr>
          <p:nvPr/>
        </p:nvCxnSpPr>
        <p:spPr bwMode="auto">
          <a:xfrm>
            <a:off x="5105400" y="4858439"/>
            <a:ext cx="11277600" cy="0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8F229E0-BE5A-964F-A2C8-25CA0A568801}"/>
              </a:ext>
            </a:extLst>
          </p:cNvPr>
          <p:cNvSpPr/>
          <p:nvPr/>
        </p:nvSpPr>
        <p:spPr bwMode="auto">
          <a:xfrm>
            <a:off x="7685314" y="2628354"/>
            <a:ext cx="8107680" cy="1527142"/>
          </a:xfrm>
          <a:prstGeom prst="rect">
            <a:avLst/>
          </a:prstGeom>
          <a:solidFill>
            <a:srgbClr val="BBE0E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5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Observed data split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5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(cause + effect)</a:t>
            </a:r>
            <a:endParaRPr kumimoji="0" lang="en-US" sz="4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65252D9-FE3B-4D42-9386-D2630B8DE069}"/>
              </a:ext>
            </a:extLst>
          </p:cNvPr>
          <p:cNvCxnSpPr/>
          <p:nvPr/>
        </p:nvCxnSpPr>
        <p:spPr bwMode="auto">
          <a:xfrm>
            <a:off x="11949248" y="4359333"/>
            <a:ext cx="0" cy="1319619"/>
          </a:xfrm>
          <a:prstGeom prst="straightConnector1">
            <a:avLst/>
          </a:prstGeom>
          <a:solidFill>
            <a:srgbClr val="BBE0E3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A91C4FC-7B41-0740-9E55-E4D348F65691}"/>
              </a:ext>
            </a:extLst>
          </p:cNvPr>
          <p:cNvSpPr/>
          <p:nvPr/>
        </p:nvSpPr>
        <p:spPr bwMode="auto">
          <a:xfrm>
            <a:off x="14525896" y="7313982"/>
            <a:ext cx="4267200" cy="1600200"/>
          </a:xfrm>
          <a:prstGeom prst="rect">
            <a:avLst/>
          </a:prstGeom>
          <a:solidFill>
            <a:srgbClr val="BBE0E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5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Effect pattern learner</a:t>
            </a:r>
            <a:endParaRPr kumimoji="0" lang="en-US" sz="4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3F2250-B440-834B-9F68-0B34AC134E66}"/>
              </a:ext>
            </a:extLst>
          </p:cNvPr>
          <p:cNvSpPr/>
          <p:nvPr/>
        </p:nvSpPr>
        <p:spPr bwMode="auto">
          <a:xfrm>
            <a:off x="8964930" y="9753600"/>
            <a:ext cx="5986054" cy="1600200"/>
          </a:xfrm>
          <a:prstGeom prst="rect">
            <a:avLst/>
          </a:prstGeom>
          <a:solidFill>
            <a:srgbClr val="BBE0E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5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Knowledge formulation (model)</a:t>
            </a:r>
            <a:endParaRPr kumimoji="0" lang="en-US" sz="4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51F2AA-869B-C243-BF46-0471EF6910DA}"/>
              </a:ext>
            </a:extLst>
          </p:cNvPr>
          <p:cNvSpPr/>
          <p:nvPr/>
        </p:nvSpPr>
        <p:spPr bwMode="auto">
          <a:xfrm>
            <a:off x="3886200" y="9723658"/>
            <a:ext cx="4217126" cy="1600200"/>
          </a:xfrm>
          <a:prstGeom prst="rect">
            <a:avLst/>
          </a:prstGeom>
          <a:solidFill>
            <a:srgbClr val="BBE0E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5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New cause inference</a:t>
            </a:r>
            <a:endParaRPr kumimoji="0" lang="en-US" sz="4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EDFF51-0362-B749-A180-6359337082D9}"/>
              </a:ext>
            </a:extLst>
          </p:cNvPr>
          <p:cNvSpPr/>
          <p:nvPr/>
        </p:nvSpPr>
        <p:spPr bwMode="auto">
          <a:xfrm>
            <a:off x="10501448" y="7334394"/>
            <a:ext cx="2895600" cy="1600200"/>
          </a:xfrm>
          <a:prstGeom prst="rect">
            <a:avLst/>
          </a:prstGeom>
          <a:solidFill>
            <a:srgbClr val="BBE0E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Inference learner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5C8F6989-FE84-F14C-9942-D6A443241A7B}"/>
              </a:ext>
            </a:extLst>
          </p:cNvPr>
          <p:cNvSpPr/>
          <p:nvPr/>
        </p:nvSpPr>
        <p:spPr bwMode="auto">
          <a:xfrm>
            <a:off x="9824357" y="7988080"/>
            <a:ext cx="507750" cy="325757"/>
          </a:xfrm>
          <a:prstGeom prst="rightArrow">
            <a:avLst/>
          </a:prstGeom>
          <a:solidFill>
            <a:srgbClr val="BBE0E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F03A518-B431-3343-BC1C-B611598A4D67}"/>
              </a:ext>
            </a:extLst>
          </p:cNvPr>
          <p:cNvSpPr/>
          <p:nvPr/>
        </p:nvSpPr>
        <p:spPr bwMode="auto">
          <a:xfrm rot="10800000">
            <a:off x="13707597" y="7988080"/>
            <a:ext cx="507750" cy="325757"/>
          </a:xfrm>
          <a:prstGeom prst="rightArrow">
            <a:avLst/>
          </a:prstGeom>
          <a:solidFill>
            <a:srgbClr val="BBE0E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084AD8D7-DD81-E84F-B5AB-FF905B5A9CB6}"/>
              </a:ext>
            </a:extLst>
          </p:cNvPr>
          <p:cNvSpPr/>
          <p:nvPr/>
        </p:nvSpPr>
        <p:spPr bwMode="auto">
          <a:xfrm rot="5400000">
            <a:off x="11704081" y="9163497"/>
            <a:ext cx="507750" cy="325757"/>
          </a:xfrm>
          <a:prstGeom prst="rightArrow">
            <a:avLst/>
          </a:prstGeom>
          <a:solidFill>
            <a:srgbClr val="BBE0E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15A7D330-F483-0E4D-9EC7-7913B69849B5}"/>
              </a:ext>
            </a:extLst>
          </p:cNvPr>
          <p:cNvCxnSpPr>
            <a:cxnSpLocks/>
            <a:stCxn id="5" idx="1"/>
          </p:cNvCxnSpPr>
          <p:nvPr/>
        </p:nvCxnSpPr>
        <p:spPr bwMode="auto">
          <a:xfrm rot="10800000">
            <a:off x="15812590" y="3867839"/>
            <a:ext cx="3542210" cy="803642"/>
          </a:xfrm>
          <a:prstGeom prst="curvedConnector3">
            <a:avLst/>
          </a:prstGeom>
          <a:solidFill>
            <a:srgbClr val="BBE0E3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1CDEACB-4823-264C-9BBD-52085A4A3EBF}"/>
              </a:ext>
            </a:extLst>
          </p:cNvPr>
          <p:cNvSpPr txBox="1"/>
          <p:nvPr/>
        </p:nvSpPr>
        <p:spPr>
          <a:xfrm>
            <a:off x="16321497" y="3870639"/>
            <a:ext cx="29805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i="1" dirty="0"/>
              <a:t>determines</a:t>
            </a:r>
          </a:p>
        </p:txBody>
      </p: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BB4DB816-A7D6-0F47-ADB3-8D4F090E289E}"/>
              </a:ext>
            </a:extLst>
          </p:cNvPr>
          <p:cNvCxnSpPr/>
          <p:nvPr/>
        </p:nvCxnSpPr>
        <p:spPr bwMode="auto">
          <a:xfrm rot="10800000" flipV="1">
            <a:off x="14525897" y="5019141"/>
            <a:ext cx="4776109" cy="1172797"/>
          </a:xfrm>
          <a:prstGeom prst="curvedConnector3">
            <a:avLst/>
          </a:prstGeom>
          <a:solidFill>
            <a:srgbClr val="BBE0E3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929CAEC-D2DF-584F-9080-08BAD4C4CABA}"/>
              </a:ext>
            </a:extLst>
          </p:cNvPr>
          <p:cNvSpPr txBox="1"/>
          <p:nvPr/>
        </p:nvSpPr>
        <p:spPr>
          <a:xfrm>
            <a:off x="15714616" y="5250617"/>
            <a:ext cx="29805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i="1" dirty="0"/>
              <a:t>determines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A7EA766-36D1-A749-97E8-1FEDD38855AC}"/>
              </a:ext>
            </a:extLst>
          </p:cNvPr>
          <p:cNvCxnSpPr>
            <a:cxnSpLocks/>
          </p:cNvCxnSpPr>
          <p:nvPr/>
        </p:nvCxnSpPr>
        <p:spPr bwMode="auto">
          <a:xfrm flipH="1">
            <a:off x="9824357" y="6784389"/>
            <a:ext cx="1758043" cy="529593"/>
          </a:xfrm>
          <a:prstGeom prst="straightConnector1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49AAE64-EDE5-D548-B043-A59F5AF2CC71}"/>
              </a:ext>
            </a:extLst>
          </p:cNvPr>
          <p:cNvCxnSpPr>
            <a:cxnSpLocks/>
          </p:cNvCxnSpPr>
          <p:nvPr/>
        </p:nvCxnSpPr>
        <p:spPr bwMode="auto">
          <a:xfrm>
            <a:off x="12420599" y="6800589"/>
            <a:ext cx="1794748" cy="533805"/>
          </a:xfrm>
          <a:prstGeom prst="straightConnector1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" name="Right Arrow 38">
            <a:extLst>
              <a:ext uri="{FF2B5EF4-FFF2-40B4-BE49-F238E27FC236}">
                <a16:creationId xmlns:a16="http://schemas.microsoft.com/office/drawing/2014/main" id="{A0FBBB91-083A-2249-8395-9A643B466658}"/>
              </a:ext>
            </a:extLst>
          </p:cNvPr>
          <p:cNvSpPr/>
          <p:nvPr/>
        </p:nvSpPr>
        <p:spPr bwMode="auto">
          <a:xfrm>
            <a:off x="8280253" y="10360879"/>
            <a:ext cx="507750" cy="325757"/>
          </a:xfrm>
          <a:prstGeom prst="rightArrow">
            <a:avLst/>
          </a:prstGeom>
          <a:solidFill>
            <a:srgbClr val="BBE0E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306185BD-94BB-3C4E-B352-DC1DB703CDDF}"/>
              </a:ext>
            </a:extLst>
          </p:cNvPr>
          <p:cNvSpPr/>
          <p:nvPr/>
        </p:nvSpPr>
        <p:spPr bwMode="auto">
          <a:xfrm>
            <a:off x="15206866" y="10360879"/>
            <a:ext cx="507750" cy="325757"/>
          </a:xfrm>
          <a:prstGeom prst="rightArrow">
            <a:avLst/>
          </a:prstGeom>
          <a:solidFill>
            <a:srgbClr val="BBE0E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19047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5A85D-4221-634C-94E0-7F7B7FBBE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2D1AA-9043-F24B-88A2-08919F17F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model must handle:</a:t>
            </a:r>
          </a:p>
          <a:p>
            <a:pPr lvl="1"/>
            <a:r>
              <a:rPr lang="en-US" dirty="0"/>
              <a:t>Arbitrary length of observed sequence as the cause.</a:t>
            </a:r>
          </a:p>
          <a:p>
            <a:pPr lvl="1"/>
            <a:r>
              <a:rPr lang="en-US" dirty="0"/>
              <a:t>The observed sequence may or may not already contain the touchpoint of interest (‘visit’).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model success criteria are:</a:t>
            </a:r>
          </a:p>
          <a:p>
            <a:pPr lvl="1"/>
            <a:r>
              <a:rPr lang="en-US" dirty="0"/>
              <a:t>Predict the effect as a touchpoint sequence.</a:t>
            </a:r>
          </a:p>
          <a:p>
            <a:pPr lvl="1"/>
            <a:r>
              <a:rPr lang="en-US" dirty="0"/>
              <a:t>The effect sequences are compared to the ground truth for presence of certain word (‘visit’).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Take advantage of business rules to simplify the model:</a:t>
            </a:r>
          </a:p>
          <a:p>
            <a:pPr lvl="1"/>
            <a:r>
              <a:rPr lang="en-US" dirty="0"/>
              <a:t>Fixed length source sequence by padding.</a:t>
            </a:r>
          </a:p>
          <a:p>
            <a:pPr lvl="1"/>
            <a:r>
              <a:rPr lang="en-US" dirty="0"/>
              <a:t>Fixed length target sequence by padding.</a:t>
            </a:r>
          </a:p>
          <a:p>
            <a:pPr lvl="1"/>
            <a:r>
              <a:rPr lang="en-US" dirty="0"/>
              <a:t>Only want to predict the presence of ‘visit’ in target string.</a:t>
            </a:r>
          </a:p>
        </p:txBody>
      </p:sp>
    </p:spTree>
    <p:extLst>
      <p:ext uri="{BB962C8B-B14F-4D97-AF65-F5344CB8AC3E}">
        <p14:creationId xmlns:p14="http://schemas.microsoft.com/office/powerpoint/2010/main" val="45707050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0AE22-E3B3-6D41-9874-EABD9DDDB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 – User level 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AA967-2F84-5B44-9DC1-423FC1A84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93" y="2590800"/>
            <a:ext cx="7113298" cy="8763000"/>
          </a:xfrm>
        </p:spPr>
        <p:txBody>
          <a:bodyPr/>
          <a:lstStyle/>
          <a:p>
            <a:r>
              <a:rPr lang="en-US" dirty="0"/>
              <a:t>Each item (row) represents one user’s touchpoint sequence to date, ordered by timestamps.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User’s sequence of event is observed.</a:t>
            </a:r>
          </a:p>
          <a:p>
            <a:endParaRPr lang="en-US" dirty="0"/>
          </a:p>
          <a:p>
            <a:r>
              <a:rPr lang="en-US" dirty="0"/>
              <a:t>For building a model, split the sequence into input and target sequences.</a:t>
            </a:r>
          </a:p>
          <a:p>
            <a:endParaRPr lang="en-US" dirty="0"/>
          </a:p>
          <a:p>
            <a:r>
              <a:rPr lang="en-US" dirty="0"/>
              <a:t>Train the model to predict target sequences.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D04C02-A615-4242-8C8F-9FA0771E6DC1}"/>
              </a:ext>
            </a:extLst>
          </p:cNvPr>
          <p:cNvSpPr txBox="1"/>
          <p:nvPr/>
        </p:nvSpPr>
        <p:spPr>
          <a:xfrm>
            <a:off x="9296400" y="3200400"/>
            <a:ext cx="128016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Observed sequence</a:t>
            </a:r>
          </a:p>
          <a:p>
            <a:endParaRPr lang="en-US" sz="4000" dirty="0"/>
          </a:p>
          <a:p>
            <a:r>
              <a:rPr lang="en-US" sz="4000" dirty="0"/>
              <a:t>[‘ABC Bravo E!’, </a:t>
            </a:r>
          </a:p>
          <a:p>
            <a:r>
              <a:rPr lang="en-US" sz="4000" dirty="0"/>
              <a:t>'Discovery TLC’, </a:t>
            </a:r>
          </a:p>
          <a:p>
            <a:r>
              <a:rPr lang="en-US" sz="4000" dirty="0"/>
              <a:t>'FX TNT </a:t>
            </a:r>
            <a:r>
              <a:rPr lang="en-US" sz="4000" dirty="0" err="1"/>
              <a:t>AnimalPlanet</a:t>
            </a:r>
            <a:r>
              <a:rPr lang="en-US" sz="4000" dirty="0"/>
              <a:t> TBS ’, </a:t>
            </a:r>
          </a:p>
          <a:p>
            <a:r>
              <a:rPr lang="en-US" sz="4000" dirty="0"/>
              <a:t>'MTV2 ESPN’, </a:t>
            </a:r>
          </a:p>
          <a:p>
            <a:r>
              <a:rPr lang="en-US" sz="4000" dirty="0"/>
              <a:t>‘CBS NBC’,</a:t>
            </a:r>
          </a:p>
          <a:p>
            <a:r>
              <a:rPr lang="en-US" sz="4000" dirty="0"/>
              <a:t> 'ESPN </a:t>
            </a:r>
            <a:r>
              <a:rPr lang="en-US" sz="4000" dirty="0" err="1"/>
              <a:t>SpikeTV</a:t>
            </a:r>
            <a:r>
              <a:rPr lang="en-US" sz="4000" dirty="0"/>
              <a:t> FoxSports1 CBS FOX NBC ESPN2 CW’, </a:t>
            </a:r>
          </a:p>
          <a:p>
            <a:r>
              <a:rPr lang="en-US" sz="4000" dirty="0"/>
              <a:t>'visit visit’,</a:t>
            </a:r>
          </a:p>
          <a:p>
            <a:r>
              <a:rPr lang="en-US" sz="4000" dirty="0"/>
              <a:t>'TNT NBC CBS Bravo visit’,</a:t>
            </a:r>
          </a:p>
          <a:p>
            <a:r>
              <a:rPr lang="en-US" sz="4000" dirty="0"/>
              <a:t>….]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9A8DF4-4624-4747-B2B0-31391D5FE420}"/>
              </a:ext>
            </a:extLst>
          </p:cNvPr>
          <p:cNvCxnSpPr/>
          <p:nvPr/>
        </p:nvCxnSpPr>
        <p:spPr bwMode="auto">
          <a:xfrm>
            <a:off x="8001000" y="2362200"/>
            <a:ext cx="0" cy="8305800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8179737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ECA86-2FD4-A74C-86E7-A1B69F91D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 – For model training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B3A1C-C95D-334C-87BB-73F71B0BE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449782"/>
            <a:ext cx="4228595" cy="7924800"/>
          </a:xfrm>
        </p:spPr>
        <p:txBody>
          <a:bodyPr/>
          <a:lstStyle/>
          <a:p>
            <a:r>
              <a:rPr lang="en-US" dirty="0"/>
              <a:t>Split observed sequence into two sequences</a:t>
            </a:r>
          </a:p>
          <a:p>
            <a:endParaRPr lang="en-US" dirty="0"/>
          </a:p>
          <a:p>
            <a:r>
              <a:rPr lang="en-US" dirty="0"/>
              <a:t>Each item (row) is a user’s touchpoint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DA089-F4F4-3C4A-9D15-930625EBA8AA}"/>
              </a:ext>
            </a:extLst>
          </p:cNvPr>
          <p:cNvSpPr txBox="1"/>
          <p:nvPr/>
        </p:nvSpPr>
        <p:spPr>
          <a:xfrm>
            <a:off x="7010400" y="3449782"/>
            <a:ext cx="73152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Input sequence</a:t>
            </a:r>
          </a:p>
          <a:p>
            <a:endParaRPr lang="en-US" sz="4000" dirty="0"/>
          </a:p>
          <a:p>
            <a:r>
              <a:rPr lang="en-US" sz="4000" dirty="0"/>
              <a:t>['ABC’, </a:t>
            </a:r>
          </a:p>
          <a:p>
            <a:r>
              <a:rPr lang="en-US" sz="4000" dirty="0"/>
              <a:t>'Discovery’, </a:t>
            </a:r>
          </a:p>
          <a:p>
            <a:r>
              <a:rPr lang="en-US" sz="4000" dirty="0"/>
              <a:t>'FX TNT’, </a:t>
            </a:r>
          </a:p>
          <a:p>
            <a:r>
              <a:rPr lang="en-US" sz="4000" dirty="0"/>
              <a:t>'MTV2’, </a:t>
            </a:r>
          </a:p>
          <a:p>
            <a:r>
              <a:rPr lang="en-US" sz="4000" dirty="0"/>
              <a:t>'CBS’, </a:t>
            </a:r>
          </a:p>
          <a:p>
            <a:r>
              <a:rPr lang="en-US" sz="4000" dirty="0"/>
              <a:t>'ESPN </a:t>
            </a:r>
            <a:r>
              <a:rPr lang="en-US" sz="4000" dirty="0" err="1"/>
              <a:t>SpikeTV</a:t>
            </a:r>
            <a:r>
              <a:rPr lang="en-US" sz="4000" dirty="0"/>
              <a:t> FoxSports1 CBS', 'visit’,</a:t>
            </a:r>
          </a:p>
          <a:p>
            <a:r>
              <a:rPr lang="en-US" sz="4000" dirty="0"/>
              <a:t> 'TNT NBC’,</a:t>
            </a:r>
          </a:p>
          <a:p>
            <a:r>
              <a:rPr lang="en-US" sz="4000" dirty="0"/>
              <a:t>….]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23A4A5-1878-EC45-AC6B-C093C24E974B}"/>
              </a:ext>
            </a:extLst>
          </p:cNvPr>
          <p:cNvSpPr txBox="1"/>
          <p:nvPr/>
        </p:nvSpPr>
        <p:spPr>
          <a:xfrm>
            <a:off x="14554200" y="3429000"/>
            <a:ext cx="89154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Target sequence</a:t>
            </a:r>
          </a:p>
          <a:p>
            <a:endParaRPr lang="en-US" sz="4000" dirty="0"/>
          </a:p>
          <a:p>
            <a:r>
              <a:rPr lang="en-US" sz="4000" dirty="0"/>
              <a:t>['&lt;start&gt; Bravo E! &lt;stop&gt;’, </a:t>
            </a:r>
          </a:p>
          <a:p>
            <a:r>
              <a:rPr lang="en-US" sz="4000" dirty="0"/>
              <a:t>'&lt;start&gt; TLC &lt;stop&gt;’, </a:t>
            </a:r>
          </a:p>
          <a:p>
            <a:r>
              <a:rPr lang="en-US" sz="4000" dirty="0"/>
              <a:t>'&lt;start&gt; </a:t>
            </a:r>
            <a:r>
              <a:rPr lang="en-US" sz="4000" dirty="0" err="1"/>
              <a:t>AnimalPlanet</a:t>
            </a:r>
            <a:r>
              <a:rPr lang="en-US" sz="4000" dirty="0"/>
              <a:t> TBS &lt;stop&gt;’,</a:t>
            </a:r>
          </a:p>
          <a:p>
            <a:r>
              <a:rPr lang="en-US" sz="4000" dirty="0"/>
              <a:t> '&lt;start&gt; ESPN &lt;stop&gt;’, </a:t>
            </a:r>
          </a:p>
          <a:p>
            <a:r>
              <a:rPr lang="en-US" sz="4000" dirty="0"/>
              <a:t>'&lt;start&gt; NBC &lt;stop&gt;’, </a:t>
            </a:r>
          </a:p>
          <a:p>
            <a:r>
              <a:rPr lang="en-US" sz="4000" dirty="0"/>
              <a:t>'&lt;start&gt; FOX NBC ESPN2 CW &lt;stop&gt;’,</a:t>
            </a:r>
          </a:p>
          <a:p>
            <a:r>
              <a:rPr lang="en-US" sz="4000" dirty="0"/>
              <a:t> '&lt;start&gt; visit &lt;stop&gt;’, </a:t>
            </a:r>
          </a:p>
          <a:p>
            <a:r>
              <a:rPr lang="en-US" sz="4000" dirty="0"/>
              <a:t>'&lt;start&gt; CBS Bravo visit &lt;stop&gt;’,</a:t>
            </a:r>
          </a:p>
          <a:p>
            <a:r>
              <a:rPr lang="en-US" sz="4000" dirty="0"/>
              <a:t>….]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638C7A-0226-294A-B1C9-EC8F4EE88B79}"/>
              </a:ext>
            </a:extLst>
          </p:cNvPr>
          <p:cNvCxnSpPr/>
          <p:nvPr/>
        </p:nvCxnSpPr>
        <p:spPr bwMode="auto">
          <a:xfrm>
            <a:off x="6324600" y="2667000"/>
            <a:ext cx="0" cy="8686800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3823634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8DBFF-A91C-F647-AE9A-7866A3CF7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 – Dictionary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949C7-D9F5-234A-B4AE-FCAE8DD32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3581400"/>
            <a:ext cx="7848600" cy="7772400"/>
          </a:xfrm>
        </p:spPr>
        <p:txBody>
          <a:bodyPr/>
          <a:lstStyle/>
          <a:p>
            <a:r>
              <a:rPr lang="en-US" dirty="0"/>
              <a:t>Input and target may share same vocab – depending on business rules.</a:t>
            </a:r>
          </a:p>
          <a:p>
            <a:endParaRPr lang="en-US" dirty="0"/>
          </a:p>
          <a:p>
            <a:r>
              <a:rPr lang="en-US" dirty="0"/>
              <a:t>In this case, 43 TV networks + ‘visit’ + &lt;start&gt; + &lt;stop&gt; = 46 tokens = vocab size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DF6210-F3BE-114C-945D-BAC061E2DB2A}"/>
              </a:ext>
            </a:extLst>
          </p:cNvPr>
          <p:cNvSpPr txBox="1"/>
          <p:nvPr/>
        </p:nvSpPr>
        <p:spPr>
          <a:xfrm>
            <a:off x="14173200" y="2667000"/>
            <a:ext cx="56388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Dictionary</a:t>
            </a:r>
          </a:p>
          <a:p>
            <a:endParaRPr lang="en-US" sz="4000" dirty="0"/>
          </a:p>
          <a:p>
            <a:r>
              <a:rPr lang="en-US" sz="4000" dirty="0"/>
              <a:t>{'&lt;start&gt;': 37, </a:t>
            </a:r>
          </a:p>
          <a:p>
            <a:r>
              <a:rPr lang="en-US" sz="4000" dirty="0"/>
              <a:t>'&lt;stop&gt;': 40,</a:t>
            </a:r>
          </a:p>
          <a:p>
            <a:r>
              <a:rPr lang="en-US" sz="4000" dirty="0"/>
              <a:t> 'A&amp;E': 15, </a:t>
            </a:r>
          </a:p>
          <a:p>
            <a:r>
              <a:rPr lang="en-US" sz="4000" dirty="0"/>
              <a:t>'ABC': 42, </a:t>
            </a:r>
          </a:p>
          <a:p>
            <a:r>
              <a:rPr lang="en-US" sz="4000" dirty="0"/>
              <a:t>'AMC': 10,</a:t>
            </a:r>
          </a:p>
          <a:p>
            <a:r>
              <a:rPr lang="en-US" sz="4000" dirty="0"/>
              <a:t> '</a:t>
            </a:r>
            <a:r>
              <a:rPr lang="en-US" sz="4000" dirty="0" err="1"/>
              <a:t>AnimalPlanet</a:t>
            </a:r>
            <a:r>
              <a:rPr lang="en-US" sz="4000" dirty="0"/>
              <a:t>': 7,</a:t>
            </a:r>
          </a:p>
          <a:p>
            <a:r>
              <a:rPr lang="en-US" sz="4000" dirty="0"/>
              <a:t> 'BET': 1, </a:t>
            </a:r>
          </a:p>
          <a:p>
            <a:r>
              <a:rPr lang="en-US" sz="4000" dirty="0"/>
              <a:t>'Bravo': 16,</a:t>
            </a:r>
          </a:p>
          <a:p>
            <a:r>
              <a:rPr lang="en-US" sz="4000" dirty="0"/>
              <a:t>….}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CCA4BE-C526-AA43-B7F2-4FB52C4ACFC1}"/>
              </a:ext>
            </a:extLst>
          </p:cNvPr>
          <p:cNvCxnSpPr/>
          <p:nvPr/>
        </p:nvCxnSpPr>
        <p:spPr bwMode="auto">
          <a:xfrm>
            <a:off x="11049000" y="2694709"/>
            <a:ext cx="0" cy="7744691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0035698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9B90F-14B1-5C47-84DA-CE1373685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My GitHub Gist </a:t>
            </a:r>
            <a:r>
              <a:rPr lang="en-US" dirty="0" err="1"/>
              <a:t>Jupyter</a:t>
            </a:r>
            <a:r>
              <a:rPr lang="en-US" dirty="0"/>
              <a:t> notebooks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C35CA-0A50-0A44-BD5E-8FDC1D80F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b="1" dirty="0">
                <a:hlinkClick r:id="rId2"/>
              </a:rPr>
              <a:t>https://tinyurl.com/y8bmqoa6</a:t>
            </a:r>
            <a:r>
              <a:rPr lang="en-US" sz="6000" b="1" dirty="0"/>
              <a:t>   (</a:t>
            </a:r>
            <a:r>
              <a:rPr lang="en-US" sz="6000" b="1" dirty="0" err="1"/>
              <a:t>Keras</a:t>
            </a:r>
            <a:r>
              <a:rPr lang="en-US" sz="6000" b="1" dirty="0"/>
              <a:t>)</a:t>
            </a:r>
          </a:p>
          <a:p>
            <a:r>
              <a:rPr lang="en-US" sz="6000" b="1" dirty="0">
                <a:hlinkClick r:id="rId3"/>
              </a:rPr>
              <a:t>https://tinyurl.com/y8rduwys</a:t>
            </a:r>
            <a:r>
              <a:rPr lang="en-US" sz="6000" b="1" dirty="0"/>
              <a:t>    (</a:t>
            </a:r>
            <a:r>
              <a:rPr lang="en-US" sz="6000" b="1" dirty="0" err="1"/>
              <a:t>Tensorflow</a:t>
            </a:r>
            <a:r>
              <a:rPr lang="en-US" sz="6000" b="1" dirty="0"/>
              <a:t>)</a:t>
            </a:r>
          </a:p>
          <a:p>
            <a:endParaRPr lang="en-US" sz="6000" b="1" dirty="0"/>
          </a:p>
          <a:p>
            <a:r>
              <a:rPr lang="en-US" sz="6000" b="1" dirty="0">
                <a:hlinkClick r:id="rId4"/>
              </a:rPr>
              <a:t>https://gist.github.com/shinchan75034</a:t>
            </a:r>
            <a:r>
              <a:rPr lang="en-US" sz="6000" b="1" dirty="0"/>
              <a:t> (Gist)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6629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C3731E-55F1-C04F-B517-028EF88281AD}"/>
              </a:ext>
            </a:extLst>
          </p:cNvPr>
          <p:cNvSpPr/>
          <p:nvPr/>
        </p:nvSpPr>
        <p:spPr bwMode="auto">
          <a:xfrm>
            <a:off x="-25400" y="25400"/>
            <a:ext cx="24384000" cy="1234440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B938A3-F068-CC4A-BB80-9866F7DB2D69}"/>
              </a:ext>
            </a:extLst>
          </p:cNvPr>
          <p:cNvSpPr txBox="1"/>
          <p:nvPr/>
        </p:nvSpPr>
        <p:spPr>
          <a:xfrm>
            <a:off x="5105400" y="4876800"/>
            <a:ext cx="1699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>
                <a:solidFill>
                  <a:srgbClr val="FFC000"/>
                </a:solidFill>
              </a:rPr>
              <a:t>Part 3 - Sequence to sequence (seq2seq)</a:t>
            </a:r>
          </a:p>
        </p:txBody>
      </p:sp>
    </p:spTree>
    <p:extLst>
      <p:ext uri="{BB962C8B-B14F-4D97-AF65-F5344CB8AC3E}">
        <p14:creationId xmlns:p14="http://schemas.microsoft.com/office/powerpoint/2010/main" val="261903107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09EF00BE-4CB0-6C47-ACFB-DDD12F89A6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7538" y="373063"/>
            <a:ext cx="23134637" cy="1663700"/>
          </a:xfrm>
        </p:spPr>
        <p:txBody>
          <a:bodyPr/>
          <a:lstStyle/>
          <a:p>
            <a:r>
              <a:rPr lang="en-US" altLang="en-US" dirty="0"/>
              <a:t>Encoder Decoder Structure</a:t>
            </a:r>
          </a:p>
        </p:txBody>
      </p:sp>
      <p:pic>
        <p:nvPicPr>
          <p:cNvPr id="32770" name="Picture 4">
            <a:extLst>
              <a:ext uri="{FF2B5EF4-FFF2-40B4-BE49-F238E27FC236}">
                <a16:creationId xmlns:a16="http://schemas.microsoft.com/office/drawing/2014/main" id="{4849BE6E-62E9-0D4A-A98F-2A533343B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14732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7">
            <a:extLst>
              <a:ext uri="{FF2B5EF4-FFF2-40B4-BE49-F238E27FC236}">
                <a16:creationId xmlns:a16="http://schemas.microsoft.com/office/drawing/2014/main" id="{7E9D988D-6434-D846-BD24-00374D7DB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486400"/>
            <a:ext cx="70866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2772" name="Rectangle 8">
            <a:extLst>
              <a:ext uri="{FF2B5EF4-FFF2-40B4-BE49-F238E27FC236}">
                <a16:creationId xmlns:a16="http://schemas.microsoft.com/office/drawing/2014/main" id="{CE6B22B5-9F8F-1649-8F1A-847EB93AF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5163" y="2276475"/>
            <a:ext cx="70866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2773" name="Rectangle 9">
            <a:extLst>
              <a:ext uri="{FF2B5EF4-FFF2-40B4-BE49-F238E27FC236}">
                <a16:creationId xmlns:a16="http://schemas.microsoft.com/office/drawing/2014/main" id="{C2EC7BEE-FDCA-1D4D-9B2C-6E0C1806F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624513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2000"/>
              <a:t>NBC</a:t>
            </a:r>
          </a:p>
        </p:txBody>
      </p:sp>
      <p:sp>
        <p:nvSpPr>
          <p:cNvPr id="32774" name="Rectangle 11">
            <a:extLst>
              <a:ext uri="{FF2B5EF4-FFF2-40B4-BE49-F238E27FC236}">
                <a16:creationId xmlns:a16="http://schemas.microsoft.com/office/drawing/2014/main" id="{ACC0BB3D-72EA-D64C-92ED-790D4E4E2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614988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2000"/>
              <a:t>CBS</a:t>
            </a:r>
          </a:p>
        </p:txBody>
      </p:sp>
      <p:sp>
        <p:nvSpPr>
          <p:cNvPr id="32775" name="Rectangle 12">
            <a:extLst>
              <a:ext uri="{FF2B5EF4-FFF2-40B4-BE49-F238E27FC236}">
                <a16:creationId xmlns:a16="http://schemas.microsoft.com/office/drawing/2014/main" id="{17CF6F21-916D-A047-BDC7-CFE5C4044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5614988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2000"/>
              <a:t>ESPN</a:t>
            </a:r>
          </a:p>
        </p:txBody>
      </p:sp>
      <p:sp>
        <p:nvSpPr>
          <p:cNvPr id="32776" name="Rectangle 13">
            <a:extLst>
              <a:ext uri="{FF2B5EF4-FFF2-40B4-BE49-F238E27FC236}">
                <a16:creationId xmlns:a16="http://schemas.microsoft.com/office/drawing/2014/main" id="{20D94CE9-20D1-8F48-A43B-51EF0A998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1100" y="558165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2000"/>
              <a:t>TNT</a:t>
            </a:r>
          </a:p>
        </p:txBody>
      </p:sp>
      <p:sp>
        <p:nvSpPr>
          <p:cNvPr id="32777" name="Rectangle 15">
            <a:extLst>
              <a:ext uri="{FF2B5EF4-FFF2-40B4-BE49-F238E27FC236}">
                <a16:creationId xmlns:a16="http://schemas.microsoft.com/office/drawing/2014/main" id="{03354850-9098-C540-8446-C2273D084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3200" y="3425825"/>
            <a:ext cx="914400" cy="303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r" eaLnBrk="1" hangingPunct="1"/>
            <a:r>
              <a:rPr lang="en-US" altLang="en-US" sz="2000"/>
              <a:t>ESPN</a:t>
            </a:r>
          </a:p>
        </p:txBody>
      </p:sp>
      <p:sp>
        <p:nvSpPr>
          <p:cNvPr id="32778" name="Rectangle 17">
            <a:extLst>
              <a:ext uri="{FF2B5EF4-FFF2-40B4-BE49-F238E27FC236}">
                <a16:creationId xmlns:a16="http://schemas.microsoft.com/office/drawing/2014/main" id="{E4A85F7D-BE6B-5D4B-9FF1-140E39E32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5025" y="3430588"/>
            <a:ext cx="914400" cy="301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r" eaLnBrk="1" hangingPunct="1"/>
            <a:r>
              <a:rPr lang="en-US" altLang="en-US" sz="2000"/>
              <a:t>VISIT</a:t>
            </a:r>
          </a:p>
        </p:txBody>
      </p:sp>
      <p:sp>
        <p:nvSpPr>
          <p:cNvPr id="32779" name="Rectangle 18">
            <a:extLst>
              <a:ext uri="{FF2B5EF4-FFF2-40B4-BE49-F238E27FC236}">
                <a16:creationId xmlns:a16="http://schemas.microsoft.com/office/drawing/2014/main" id="{62EE7382-1C06-114E-977C-1D5AAD310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9900" y="3430588"/>
            <a:ext cx="914400" cy="301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r" eaLnBrk="1" hangingPunct="1"/>
            <a:r>
              <a:rPr lang="en-US" altLang="en-US" sz="2000"/>
              <a:t>ABC</a:t>
            </a:r>
          </a:p>
        </p:txBody>
      </p:sp>
      <p:sp>
        <p:nvSpPr>
          <p:cNvPr id="32780" name="Rectangle 19">
            <a:extLst>
              <a:ext uri="{FF2B5EF4-FFF2-40B4-BE49-F238E27FC236}">
                <a16:creationId xmlns:a16="http://schemas.microsoft.com/office/drawing/2014/main" id="{1DF15C84-ECB9-FF47-A91C-E9FBB7413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00875"/>
            <a:ext cx="24384000" cy="5467350"/>
          </a:xfrm>
          <a:prstGeom prst="rect">
            <a:avLst/>
          </a:prstGeom>
          <a:solidFill>
            <a:schemeClr val="tx1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2781" name="Rectangle 20">
            <a:extLst>
              <a:ext uri="{FF2B5EF4-FFF2-40B4-BE49-F238E27FC236}">
                <a16:creationId xmlns:a16="http://schemas.microsoft.com/office/drawing/2014/main" id="{087E8B64-135B-6949-844D-CF0B3FFB2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0" y="7239000"/>
            <a:ext cx="8686800" cy="1981200"/>
          </a:xfrm>
          <a:prstGeom prst="rect">
            <a:avLst/>
          </a:prstGeom>
          <a:solidFill>
            <a:schemeClr val="tx1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FFC000"/>
                </a:solidFill>
              </a:rPr>
              <a:t>encoder_inputs</a:t>
            </a:r>
            <a:r>
              <a:rPr lang="en-US" altLang="en-US" sz="2400" dirty="0">
                <a:solidFill>
                  <a:srgbClr val="FFC000"/>
                </a:solidFill>
              </a:rPr>
              <a:t> = Input(shape=(None, </a:t>
            </a:r>
            <a:r>
              <a:rPr lang="en-US" altLang="en-US" sz="2400" dirty="0" err="1">
                <a:solidFill>
                  <a:srgbClr val="FFC000"/>
                </a:solidFill>
              </a:rPr>
              <a:t>num_encoder_tokens</a:t>
            </a:r>
            <a:r>
              <a:rPr lang="en-US" altLang="en-US" sz="2400" dirty="0">
                <a:solidFill>
                  <a:srgbClr val="FFC000"/>
                </a:solidFill>
              </a:rPr>
              <a:t>))</a:t>
            </a:r>
          </a:p>
          <a:p>
            <a:pPr eaLnBrk="1" hangingPunct="1"/>
            <a:r>
              <a:rPr lang="en-US" altLang="en-US" sz="2400" dirty="0" err="1">
                <a:solidFill>
                  <a:srgbClr val="FFC000"/>
                </a:solidFill>
              </a:rPr>
              <a:t>encoder_lstm</a:t>
            </a:r>
            <a:r>
              <a:rPr lang="en-US" altLang="en-US" sz="2400" dirty="0">
                <a:solidFill>
                  <a:srgbClr val="FFC000"/>
                </a:solidFill>
              </a:rPr>
              <a:t> = LSTM(</a:t>
            </a:r>
            <a:r>
              <a:rPr lang="en-US" altLang="en-US" sz="2400" dirty="0" err="1">
                <a:solidFill>
                  <a:srgbClr val="FFC000"/>
                </a:solidFill>
              </a:rPr>
              <a:t>num_dimension</a:t>
            </a:r>
            <a:r>
              <a:rPr lang="en-US" altLang="en-US" sz="2400" dirty="0">
                <a:solidFill>
                  <a:srgbClr val="FFC000"/>
                </a:solidFill>
              </a:rPr>
              <a:t>,  </a:t>
            </a:r>
            <a:r>
              <a:rPr lang="en-US" altLang="en-US" sz="2400" dirty="0" err="1">
                <a:solidFill>
                  <a:srgbClr val="FFC000"/>
                </a:solidFill>
              </a:rPr>
              <a:t>return_state</a:t>
            </a:r>
            <a:r>
              <a:rPr lang="en-US" altLang="en-US" sz="2400" dirty="0">
                <a:solidFill>
                  <a:srgbClr val="FFC000"/>
                </a:solidFill>
              </a:rPr>
              <a:t>=True)</a:t>
            </a:r>
          </a:p>
          <a:p>
            <a:pPr eaLnBrk="1" hangingPunct="1"/>
            <a:r>
              <a:rPr lang="en-US" altLang="en-US" sz="2400" dirty="0" err="1">
                <a:solidFill>
                  <a:srgbClr val="FFC000"/>
                </a:solidFill>
              </a:rPr>
              <a:t>encoder_outputs</a:t>
            </a:r>
            <a:r>
              <a:rPr lang="en-US" altLang="en-US" sz="2400" dirty="0">
                <a:solidFill>
                  <a:srgbClr val="FFC000"/>
                </a:solidFill>
              </a:rPr>
              <a:t>, </a:t>
            </a:r>
            <a:r>
              <a:rPr lang="en-US" altLang="en-US" sz="2400" dirty="0" err="1">
                <a:solidFill>
                  <a:srgbClr val="FFC000"/>
                </a:solidFill>
              </a:rPr>
              <a:t>state_h</a:t>
            </a:r>
            <a:r>
              <a:rPr lang="en-US" altLang="en-US" sz="2400" dirty="0">
                <a:solidFill>
                  <a:srgbClr val="FFC000"/>
                </a:solidFill>
              </a:rPr>
              <a:t>, </a:t>
            </a:r>
            <a:r>
              <a:rPr lang="en-US" altLang="en-US" sz="2400" dirty="0" err="1">
                <a:solidFill>
                  <a:srgbClr val="FFC000"/>
                </a:solidFill>
              </a:rPr>
              <a:t>state_c</a:t>
            </a:r>
            <a:r>
              <a:rPr lang="en-US" altLang="en-US" sz="2400" dirty="0">
                <a:solidFill>
                  <a:srgbClr val="FFC000"/>
                </a:solidFill>
              </a:rPr>
              <a:t> = </a:t>
            </a:r>
            <a:r>
              <a:rPr lang="en-US" altLang="en-US" sz="2400" dirty="0" err="1">
                <a:solidFill>
                  <a:srgbClr val="FFC000"/>
                </a:solidFill>
              </a:rPr>
              <a:t>encoder_lstm</a:t>
            </a:r>
            <a:r>
              <a:rPr lang="en-US" altLang="en-US" sz="2400" dirty="0">
                <a:solidFill>
                  <a:srgbClr val="FFC000"/>
                </a:solidFill>
              </a:rPr>
              <a:t>(</a:t>
            </a:r>
            <a:r>
              <a:rPr lang="en-US" altLang="en-US" sz="2400" dirty="0" err="1">
                <a:solidFill>
                  <a:srgbClr val="FFC000"/>
                </a:solidFill>
              </a:rPr>
              <a:t>encoder_inputs</a:t>
            </a:r>
            <a:r>
              <a:rPr lang="en-US" altLang="en-US" sz="2400" dirty="0">
                <a:solidFill>
                  <a:srgbClr val="FFC000"/>
                </a:solidFill>
              </a:rPr>
              <a:t>)</a:t>
            </a:r>
          </a:p>
          <a:p>
            <a:pPr eaLnBrk="1" hangingPunct="1"/>
            <a:r>
              <a:rPr lang="en-US" altLang="en-US" sz="2400" dirty="0" err="1">
                <a:solidFill>
                  <a:srgbClr val="FFC000"/>
                </a:solidFill>
              </a:rPr>
              <a:t>encoder_states</a:t>
            </a:r>
            <a:r>
              <a:rPr lang="en-US" altLang="en-US" sz="2400" dirty="0">
                <a:solidFill>
                  <a:srgbClr val="FFC000"/>
                </a:solidFill>
              </a:rPr>
              <a:t> = [</a:t>
            </a:r>
            <a:r>
              <a:rPr lang="en-US" altLang="en-US" sz="2400" dirty="0" err="1">
                <a:solidFill>
                  <a:srgbClr val="FFC000"/>
                </a:solidFill>
              </a:rPr>
              <a:t>state_h</a:t>
            </a:r>
            <a:r>
              <a:rPr lang="en-US" altLang="en-US" sz="2400" dirty="0">
                <a:solidFill>
                  <a:srgbClr val="FFC000"/>
                </a:solidFill>
              </a:rPr>
              <a:t>, </a:t>
            </a:r>
            <a:r>
              <a:rPr lang="en-US" altLang="en-US" sz="2400" dirty="0" err="1">
                <a:solidFill>
                  <a:srgbClr val="FFC000"/>
                </a:solidFill>
              </a:rPr>
              <a:t>state_c</a:t>
            </a:r>
            <a:r>
              <a:rPr lang="en-US" altLang="en-US" sz="2400" dirty="0">
                <a:solidFill>
                  <a:srgbClr val="FFC000"/>
                </a:solidFill>
              </a:rPr>
              <a:t>]</a:t>
            </a:r>
          </a:p>
        </p:txBody>
      </p:sp>
      <p:sp>
        <p:nvSpPr>
          <p:cNvPr id="32782" name="Rectangle 21">
            <a:extLst>
              <a:ext uri="{FF2B5EF4-FFF2-40B4-BE49-F238E27FC236}">
                <a16:creationId xmlns:a16="http://schemas.microsoft.com/office/drawing/2014/main" id="{96EED009-1EF8-1B44-AF25-B97096F4D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84063" y="7219950"/>
            <a:ext cx="10980737" cy="2514600"/>
          </a:xfrm>
          <a:prstGeom prst="rect">
            <a:avLst/>
          </a:prstGeom>
          <a:solidFill>
            <a:schemeClr val="tx1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FFC000"/>
                </a:solidFill>
              </a:rPr>
              <a:t>decoder_inputs</a:t>
            </a:r>
            <a:r>
              <a:rPr lang="en-US" altLang="en-US" sz="2400" dirty="0">
                <a:solidFill>
                  <a:srgbClr val="FFC000"/>
                </a:solidFill>
              </a:rPr>
              <a:t> = Input(shape=(None, </a:t>
            </a:r>
            <a:r>
              <a:rPr lang="en-US" altLang="en-US" sz="2400" dirty="0" err="1">
                <a:solidFill>
                  <a:srgbClr val="FFC000"/>
                </a:solidFill>
              </a:rPr>
              <a:t>num_decoder_tokens</a:t>
            </a:r>
            <a:r>
              <a:rPr lang="en-US" altLang="en-US" sz="2400" dirty="0">
                <a:solidFill>
                  <a:srgbClr val="FFC000"/>
                </a:solidFill>
              </a:rPr>
              <a:t>))</a:t>
            </a:r>
          </a:p>
          <a:p>
            <a:pPr eaLnBrk="1" hangingPunct="1"/>
            <a:r>
              <a:rPr lang="en-US" altLang="en-US" sz="2400" dirty="0" err="1">
                <a:solidFill>
                  <a:srgbClr val="FFC000"/>
                </a:solidFill>
              </a:rPr>
              <a:t>decoder_lstm</a:t>
            </a:r>
            <a:r>
              <a:rPr lang="en-US" altLang="en-US" sz="2400" dirty="0">
                <a:solidFill>
                  <a:srgbClr val="FFC000"/>
                </a:solidFill>
              </a:rPr>
              <a:t> = LSTM(</a:t>
            </a:r>
            <a:r>
              <a:rPr lang="en-US" altLang="en-US" sz="2400" dirty="0" err="1">
                <a:solidFill>
                  <a:srgbClr val="FFC000"/>
                </a:solidFill>
              </a:rPr>
              <a:t>num_nodes</a:t>
            </a:r>
            <a:r>
              <a:rPr lang="en-US" altLang="en-US" sz="2400" dirty="0">
                <a:solidFill>
                  <a:srgbClr val="FFC000"/>
                </a:solidFill>
              </a:rPr>
              <a:t>, </a:t>
            </a:r>
            <a:r>
              <a:rPr lang="en-US" altLang="en-US" sz="2400" dirty="0" err="1">
                <a:solidFill>
                  <a:srgbClr val="FFC000"/>
                </a:solidFill>
              </a:rPr>
              <a:t>return_sequences</a:t>
            </a:r>
            <a:r>
              <a:rPr lang="en-US" altLang="en-US" sz="2400" dirty="0">
                <a:solidFill>
                  <a:srgbClr val="FFC000"/>
                </a:solidFill>
              </a:rPr>
              <a:t>=True, </a:t>
            </a:r>
            <a:r>
              <a:rPr lang="en-US" altLang="en-US" sz="2400" dirty="0" err="1">
                <a:solidFill>
                  <a:srgbClr val="FFC000"/>
                </a:solidFill>
              </a:rPr>
              <a:t>return_state</a:t>
            </a:r>
            <a:r>
              <a:rPr lang="en-US" altLang="en-US" sz="2400" dirty="0">
                <a:solidFill>
                  <a:srgbClr val="FFC000"/>
                </a:solidFill>
              </a:rPr>
              <a:t>=True)</a:t>
            </a:r>
          </a:p>
          <a:p>
            <a:pPr eaLnBrk="1" hangingPunct="1"/>
            <a:r>
              <a:rPr lang="en-US" altLang="en-US" sz="2400" dirty="0" err="1">
                <a:solidFill>
                  <a:srgbClr val="FFC000"/>
                </a:solidFill>
              </a:rPr>
              <a:t>decoder_outputs</a:t>
            </a:r>
            <a:r>
              <a:rPr lang="en-US" altLang="en-US" sz="2400" dirty="0">
                <a:solidFill>
                  <a:srgbClr val="FFC000"/>
                </a:solidFill>
              </a:rPr>
              <a:t>, _, _ = </a:t>
            </a:r>
            <a:r>
              <a:rPr lang="en-US" altLang="en-US" sz="2400" dirty="0" err="1">
                <a:solidFill>
                  <a:srgbClr val="FFC000"/>
                </a:solidFill>
              </a:rPr>
              <a:t>decoder_lstm</a:t>
            </a:r>
            <a:r>
              <a:rPr lang="en-US" altLang="en-US" sz="2400" dirty="0">
                <a:solidFill>
                  <a:srgbClr val="FFC000"/>
                </a:solidFill>
              </a:rPr>
              <a:t>(</a:t>
            </a:r>
            <a:r>
              <a:rPr lang="en-US" altLang="en-US" sz="2400" dirty="0" err="1">
                <a:solidFill>
                  <a:srgbClr val="FFC000"/>
                </a:solidFill>
              </a:rPr>
              <a:t>decoder_inputs</a:t>
            </a:r>
            <a:r>
              <a:rPr lang="en-US" altLang="en-US" sz="2400" dirty="0">
                <a:solidFill>
                  <a:srgbClr val="FFC000"/>
                </a:solidFill>
              </a:rPr>
              <a:t>,</a:t>
            </a:r>
          </a:p>
          <a:p>
            <a:pPr eaLnBrk="1" hangingPunct="1"/>
            <a:r>
              <a:rPr lang="en-US" altLang="en-US" sz="2400" dirty="0">
                <a:solidFill>
                  <a:srgbClr val="FFC000"/>
                </a:solidFill>
              </a:rPr>
              <a:t>                                     </a:t>
            </a:r>
            <a:r>
              <a:rPr lang="en-US" altLang="en-US" sz="2400" dirty="0" err="1">
                <a:solidFill>
                  <a:srgbClr val="FFC000"/>
                </a:solidFill>
              </a:rPr>
              <a:t>initial_state</a:t>
            </a:r>
            <a:r>
              <a:rPr lang="en-US" altLang="en-US" sz="2400" dirty="0">
                <a:solidFill>
                  <a:srgbClr val="FFC000"/>
                </a:solidFill>
              </a:rPr>
              <a:t>=</a:t>
            </a:r>
            <a:r>
              <a:rPr lang="en-US" altLang="en-US" sz="2400" dirty="0" err="1">
                <a:solidFill>
                  <a:srgbClr val="FFC000"/>
                </a:solidFill>
              </a:rPr>
              <a:t>encoder_states</a:t>
            </a:r>
            <a:r>
              <a:rPr lang="en-US" altLang="en-US" sz="2400" dirty="0">
                <a:solidFill>
                  <a:srgbClr val="FFC000"/>
                </a:solidFill>
              </a:rPr>
              <a:t>)</a:t>
            </a:r>
          </a:p>
          <a:p>
            <a:pPr eaLnBrk="1" hangingPunct="1"/>
            <a:r>
              <a:rPr lang="en-US" altLang="en-US" sz="2400" dirty="0" err="1">
                <a:solidFill>
                  <a:srgbClr val="FFC000"/>
                </a:solidFill>
              </a:rPr>
              <a:t>decoder_dense</a:t>
            </a:r>
            <a:r>
              <a:rPr lang="en-US" altLang="en-US" sz="2400" dirty="0">
                <a:solidFill>
                  <a:srgbClr val="FFC000"/>
                </a:solidFill>
              </a:rPr>
              <a:t> = Dense(</a:t>
            </a:r>
            <a:r>
              <a:rPr lang="en-US" altLang="en-US" sz="2400" dirty="0" err="1">
                <a:solidFill>
                  <a:srgbClr val="FFC000"/>
                </a:solidFill>
              </a:rPr>
              <a:t>num_decoder_tokens</a:t>
            </a:r>
            <a:r>
              <a:rPr lang="en-US" altLang="en-US" sz="2400" dirty="0">
                <a:solidFill>
                  <a:srgbClr val="FFC000"/>
                </a:solidFill>
              </a:rPr>
              <a:t>, activation='</a:t>
            </a:r>
            <a:r>
              <a:rPr lang="en-US" altLang="en-US" sz="2400" dirty="0" err="1">
                <a:solidFill>
                  <a:srgbClr val="FFC000"/>
                </a:solidFill>
              </a:rPr>
              <a:t>softmax</a:t>
            </a:r>
            <a:r>
              <a:rPr lang="en-US" altLang="en-US" sz="2400" dirty="0">
                <a:solidFill>
                  <a:srgbClr val="FFC000"/>
                </a:solidFill>
              </a:rPr>
              <a:t>')</a:t>
            </a:r>
          </a:p>
          <a:p>
            <a:pPr eaLnBrk="1" hangingPunct="1"/>
            <a:r>
              <a:rPr lang="en-US" altLang="en-US" sz="2400" dirty="0" err="1">
                <a:solidFill>
                  <a:srgbClr val="FFC000"/>
                </a:solidFill>
              </a:rPr>
              <a:t>decoder_outputs</a:t>
            </a:r>
            <a:r>
              <a:rPr lang="en-US" altLang="en-US" sz="2400" dirty="0">
                <a:solidFill>
                  <a:srgbClr val="FFC000"/>
                </a:solidFill>
              </a:rPr>
              <a:t> = </a:t>
            </a:r>
            <a:r>
              <a:rPr lang="en-US" altLang="en-US" sz="2400" dirty="0" err="1">
                <a:solidFill>
                  <a:srgbClr val="FFC000"/>
                </a:solidFill>
              </a:rPr>
              <a:t>decoder_dense</a:t>
            </a:r>
            <a:r>
              <a:rPr lang="en-US" altLang="en-US" sz="2400" dirty="0">
                <a:solidFill>
                  <a:srgbClr val="FFC000"/>
                </a:solidFill>
              </a:rPr>
              <a:t>(</a:t>
            </a:r>
            <a:r>
              <a:rPr lang="en-US" altLang="en-US" sz="2400" dirty="0" err="1">
                <a:solidFill>
                  <a:srgbClr val="FFC000"/>
                </a:solidFill>
              </a:rPr>
              <a:t>decoder_outputs</a:t>
            </a:r>
            <a:r>
              <a:rPr lang="en-US" altLang="en-US" sz="2400" dirty="0">
                <a:solidFill>
                  <a:srgbClr val="FFC000"/>
                </a:solidFill>
              </a:rPr>
              <a:t>)</a:t>
            </a:r>
          </a:p>
        </p:txBody>
      </p:sp>
      <p:pic>
        <p:nvPicPr>
          <p:cNvPr id="32783" name="Picture 23">
            <a:extLst>
              <a:ext uri="{FF2B5EF4-FFF2-40B4-BE49-F238E27FC236}">
                <a16:creationId xmlns:a16="http://schemas.microsoft.com/office/drawing/2014/main" id="{A4880008-9204-6F41-819A-4BE53FA85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7467600"/>
            <a:ext cx="1249362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F71811-4227-0F4E-915B-C6DF4CB1CC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017" r="24983" b="21662"/>
          <a:stretch/>
        </p:blipFill>
        <p:spPr>
          <a:xfrm>
            <a:off x="469250" y="10439400"/>
            <a:ext cx="1558637" cy="1428750"/>
          </a:xfrm>
          <a:prstGeom prst="rect">
            <a:avLst/>
          </a:prstGeom>
        </p:spPr>
      </p:pic>
      <p:sp>
        <p:nvSpPr>
          <p:cNvPr id="20" name="Rectangle 20">
            <a:extLst>
              <a:ext uri="{FF2B5EF4-FFF2-40B4-BE49-F238E27FC236}">
                <a16:creationId xmlns:a16="http://schemas.microsoft.com/office/drawing/2014/main" id="{620D4EE8-2058-8049-8664-B05E088A7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0" y="10012362"/>
            <a:ext cx="9626600" cy="1981200"/>
          </a:xfrm>
          <a:prstGeom prst="rect">
            <a:avLst/>
          </a:prstGeom>
          <a:solidFill>
            <a:schemeClr val="tx1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FFC000"/>
                </a:solidFill>
              </a:rPr>
              <a:t>lstm_enc</a:t>
            </a:r>
            <a:r>
              <a:rPr lang="en-US" altLang="en-US" sz="2400" dirty="0">
                <a:solidFill>
                  <a:srgbClr val="FFC000"/>
                </a:solidFill>
              </a:rPr>
              <a:t> = </a:t>
            </a:r>
            <a:r>
              <a:rPr lang="en-US" altLang="en-US" sz="2400" dirty="0" err="1">
                <a:solidFill>
                  <a:srgbClr val="FFC000"/>
                </a:solidFill>
              </a:rPr>
              <a:t>tf.contrib.rnn.LSTMCell</a:t>
            </a:r>
            <a:r>
              <a:rPr lang="en-US" altLang="en-US" sz="2400" dirty="0">
                <a:solidFill>
                  <a:srgbClr val="FFC000"/>
                </a:solidFill>
              </a:rPr>
              <a:t>(</a:t>
            </a:r>
            <a:r>
              <a:rPr lang="en-US" altLang="en-US" sz="2400" dirty="0" err="1">
                <a:solidFill>
                  <a:srgbClr val="FFC000"/>
                </a:solidFill>
              </a:rPr>
              <a:t>num_dimensions</a:t>
            </a:r>
            <a:r>
              <a:rPr lang="en-US" altLang="en-US" sz="2400" dirty="0">
                <a:solidFill>
                  <a:srgbClr val="FFC000"/>
                </a:solidFill>
              </a:rPr>
              <a:t>) </a:t>
            </a:r>
          </a:p>
          <a:p>
            <a:pPr eaLnBrk="1" hangingPunct="1"/>
            <a:r>
              <a:rPr lang="en-US" altLang="en-US" sz="2400" dirty="0" err="1">
                <a:solidFill>
                  <a:srgbClr val="FFC000"/>
                </a:solidFill>
              </a:rPr>
              <a:t>encoder_output</a:t>
            </a:r>
            <a:r>
              <a:rPr lang="en-US" altLang="en-US" sz="2400" dirty="0">
                <a:solidFill>
                  <a:srgbClr val="FFC000"/>
                </a:solidFill>
              </a:rPr>
              <a:t>, </a:t>
            </a:r>
            <a:r>
              <a:rPr lang="en-US" altLang="en-US" sz="2400" dirty="0" err="1">
                <a:solidFill>
                  <a:srgbClr val="FFC000"/>
                </a:solidFill>
              </a:rPr>
              <a:t>encoder_last_state</a:t>
            </a:r>
            <a:r>
              <a:rPr lang="en-US" altLang="en-US" sz="2400" dirty="0">
                <a:solidFill>
                  <a:srgbClr val="FFC000"/>
                </a:solidFill>
              </a:rPr>
              <a:t> = </a:t>
            </a:r>
            <a:r>
              <a:rPr lang="en-US" altLang="en-US" sz="2400" dirty="0" err="1">
                <a:solidFill>
                  <a:srgbClr val="FFC000"/>
                </a:solidFill>
              </a:rPr>
              <a:t>tf.nn.dynamic_rnn</a:t>
            </a:r>
            <a:r>
              <a:rPr lang="en-US" altLang="en-US" sz="2400" dirty="0">
                <a:solidFill>
                  <a:srgbClr val="FFC000"/>
                </a:solidFill>
              </a:rPr>
              <a:t>(</a:t>
            </a:r>
            <a:r>
              <a:rPr lang="en-US" altLang="en-US" sz="2400" dirty="0" err="1">
                <a:solidFill>
                  <a:srgbClr val="FFC000"/>
                </a:solidFill>
              </a:rPr>
              <a:t>lstm_enc</a:t>
            </a:r>
            <a:r>
              <a:rPr lang="en-US" altLang="en-US" sz="2400" dirty="0">
                <a:solidFill>
                  <a:srgbClr val="FFC000"/>
                </a:solidFill>
              </a:rPr>
              <a:t>, inputs=</a:t>
            </a:r>
            <a:r>
              <a:rPr lang="en-US" altLang="en-US" sz="2400" dirty="0" err="1">
                <a:solidFill>
                  <a:srgbClr val="FFC000"/>
                </a:solidFill>
              </a:rPr>
              <a:t>data_input</a:t>
            </a:r>
            <a:r>
              <a:rPr lang="en-US" altLang="en-US" sz="2400" dirty="0">
                <a:solidFill>
                  <a:srgbClr val="FFC000"/>
                </a:solidFill>
              </a:rPr>
              <a:t>, </a:t>
            </a:r>
            <a:r>
              <a:rPr lang="en-US" altLang="en-US" sz="2400" dirty="0" err="1">
                <a:solidFill>
                  <a:srgbClr val="FFC000"/>
                </a:solidFill>
              </a:rPr>
              <a:t>dtype</a:t>
            </a:r>
            <a:r>
              <a:rPr lang="en-US" altLang="en-US" sz="2400" dirty="0">
                <a:solidFill>
                  <a:srgbClr val="FFC000"/>
                </a:solidFill>
              </a:rPr>
              <a:t>=tf.float32)</a:t>
            </a: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49A492A5-A3BC-434A-A073-3284CC4AA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2886" y="10012362"/>
            <a:ext cx="9626600" cy="1981200"/>
          </a:xfrm>
          <a:prstGeom prst="rect">
            <a:avLst/>
          </a:prstGeom>
          <a:solidFill>
            <a:schemeClr val="tx1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FFC000"/>
                </a:solidFill>
              </a:rPr>
              <a:t>lstm_dec</a:t>
            </a:r>
            <a:r>
              <a:rPr lang="en-US" altLang="en-US" sz="2400" dirty="0">
                <a:solidFill>
                  <a:srgbClr val="FFC000"/>
                </a:solidFill>
              </a:rPr>
              <a:t> = </a:t>
            </a:r>
            <a:r>
              <a:rPr lang="en-US" altLang="en-US" sz="2400" dirty="0" err="1">
                <a:solidFill>
                  <a:srgbClr val="FFC000"/>
                </a:solidFill>
              </a:rPr>
              <a:t>tf.contrib.rnn.LSTMCell</a:t>
            </a:r>
            <a:r>
              <a:rPr lang="en-US" altLang="en-US" sz="2400" dirty="0">
                <a:solidFill>
                  <a:srgbClr val="FFC000"/>
                </a:solidFill>
              </a:rPr>
              <a:t>(</a:t>
            </a:r>
            <a:r>
              <a:rPr lang="en-US" altLang="en-US" sz="2400" dirty="0" err="1">
                <a:solidFill>
                  <a:srgbClr val="FFC000"/>
                </a:solidFill>
              </a:rPr>
              <a:t>num_dimensions</a:t>
            </a:r>
            <a:r>
              <a:rPr lang="en-US" altLang="en-US" sz="2400" dirty="0">
                <a:solidFill>
                  <a:srgbClr val="FFC000"/>
                </a:solidFill>
              </a:rPr>
              <a:t>)</a:t>
            </a:r>
          </a:p>
          <a:p>
            <a:pPr eaLnBrk="1" hangingPunct="1"/>
            <a:r>
              <a:rPr lang="en-US" altLang="en-US" sz="2400" dirty="0" err="1">
                <a:solidFill>
                  <a:srgbClr val="FFC000"/>
                </a:solidFill>
              </a:rPr>
              <a:t>dec_outputs</a:t>
            </a:r>
            <a:r>
              <a:rPr lang="en-US" altLang="en-US" sz="2400" dirty="0">
                <a:solidFill>
                  <a:srgbClr val="FFC000"/>
                </a:solidFill>
              </a:rPr>
              <a:t>, _ = </a:t>
            </a:r>
            <a:r>
              <a:rPr lang="en-US" altLang="en-US" sz="2400" dirty="0" err="1">
                <a:solidFill>
                  <a:srgbClr val="FFC000"/>
                </a:solidFill>
              </a:rPr>
              <a:t>tf.nn.dynamic_rnn</a:t>
            </a:r>
            <a:r>
              <a:rPr lang="en-US" altLang="en-US" sz="2400" dirty="0">
                <a:solidFill>
                  <a:srgbClr val="FFC000"/>
                </a:solidFill>
              </a:rPr>
              <a:t>(</a:t>
            </a:r>
            <a:r>
              <a:rPr lang="en-US" altLang="en-US" sz="2400" dirty="0" err="1">
                <a:solidFill>
                  <a:srgbClr val="FFC000"/>
                </a:solidFill>
              </a:rPr>
              <a:t>lstm_dec</a:t>
            </a:r>
            <a:r>
              <a:rPr lang="en-US" altLang="en-US" sz="2400" dirty="0">
                <a:solidFill>
                  <a:srgbClr val="FFC000"/>
                </a:solidFill>
              </a:rPr>
              <a:t>, inputs=</a:t>
            </a:r>
            <a:r>
              <a:rPr lang="en-US" altLang="en-US" sz="2400" dirty="0" err="1">
                <a:solidFill>
                  <a:srgbClr val="FFC000"/>
                </a:solidFill>
              </a:rPr>
              <a:t>data_output</a:t>
            </a:r>
            <a:r>
              <a:rPr lang="en-US" altLang="en-US" sz="2400" dirty="0">
                <a:solidFill>
                  <a:srgbClr val="FFC000"/>
                </a:solidFill>
              </a:rPr>
              <a:t>, </a:t>
            </a:r>
            <a:r>
              <a:rPr lang="en-US" altLang="en-US" sz="2400" dirty="0" err="1">
                <a:solidFill>
                  <a:srgbClr val="FFC000"/>
                </a:solidFill>
              </a:rPr>
              <a:t>initial_state</a:t>
            </a:r>
            <a:r>
              <a:rPr lang="en-US" altLang="en-US" sz="2400" dirty="0">
                <a:solidFill>
                  <a:srgbClr val="FFC000"/>
                </a:solidFill>
              </a:rPr>
              <a:t>=</a:t>
            </a:r>
            <a:r>
              <a:rPr lang="en-US" altLang="en-US" sz="2400" dirty="0" err="1">
                <a:solidFill>
                  <a:srgbClr val="FFC000"/>
                </a:solidFill>
              </a:rPr>
              <a:t>encoder_last_state</a:t>
            </a:r>
            <a:r>
              <a:rPr lang="en-US" altLang="en-US" sz="2400" dirty="0">
                <a:solidFill>
                  <a:srgbClr val="FFC000"/>
                </a:solidFill>
              </a:rPr>
              <a:t>)</a:t>
            </a:r>
          </a:p>
          <a:p>
            <a:pPr eaLnBrk="1" hangingPunct="1"/>
            <a:r>
              <a:rPr lang="en-US" altLang="en-US" sz="2400" dirty="0">
                <a:solidFill>
                  <a:srgbClr val="FFC000"/>
                </a:solidFill>
              </a:rPr>
              <a:t>logits = </a:t>
            </a:r>
            <a:r>
              <a:rPr lang="en-US" altLang="en-US" sz="2400" dirty="0" err="1">
                <a:solidFill>
                  <a:srgbClr val="FFC000"/>
                </a:solidFill>
              </a:rPr>
              <a:t>tf.layers.dense</a:t>
            </a:r>
            <a:r>
              <a:rPr lang="en-US" altLang="en-US" sz="2400" dirty="0">
                <a:solidFill>
                  <a:srgbClr val="FFC000"/>
                </a:solidFill>
              </a:rPr>
              <a:t>(</a:t>
            </a:r>
            <a:r>
              <a:rPr lang="en-US" altLang="en-US" sz="2400" dirty="0" err="1">
                <a:solidFill>
                  <a:srgbClr val="FFC000"/>
                </a:solidFill>
              </a:rPr>
              <a:t>dec_outputs</a:t>
            </a:r>
            <a:r>
              <a:rPr lang="en-US" altLang="en-US" sz="2400" dirty="0">
                <a:solidFill>
                  <a:srgbClr val="FFC000"/>
                </a:solidFill>
              </a:rPr>
              <a:t>, units=</a:t>
            </a:r>
            <a:r>
              <a:rPr lang="en-US" altLang="en-US" sz="2400" dirty="0" err="1">
                <a:solidFill>
                  <a:srgbClr val="FFC000"/>
                </a:solidFill>
              </a:rPr>
              <a:t>len</a:t>
            </a:r>
            <a:r>
              <a:rPr lang="en-US" altLang="en-US" sz="2400" dirty="0">
                <a:solidFill>
                  <a:srgbClr val="FFC000"/>
                </a:solidFill>
              </a:rPr>
              <a:t>(char2numY), </a:t>
            </a:r>
            <a:r>
              <a:rPr lang="en-US" altLang="en-US" sz="2400" dirty="0" err="1">
                <a:solidFill>
                  <a:srgbClr val="FFC000"/>
                </a:solidFill>
              </a:rPr>
              <a:t>use_bias</a:t>
            </a:r>
            <a:r>
              <a:rPr lang="en-US" altLang="en-US" sz="2400" dirty="0">
                <a:solidFill>
                  <a:srgbClr val="FFC000"/>
                </a:solidFill>
              </a:rPr>
              <a:t>=True)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47B80-977C-DE4D-8665-114FA2779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to Sequence Prediction (seq2seq)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3CC60-D36D-FB42-A021-8B9309BDB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429000"/>
            <a:ext cx="9517062" cy="7772400"/>
          </a:xfrm>
        </p:spPr>
        <p:txBody>
          <a:bodyPr/>
          <a:lstStyle/>
          <a:p>
            <a:r>
              <a:rPr lang="en-US" dirty="0"/>
              <a:t>Google translation service uses the neural machine translation (NMT) learning approach.</a:t>
            </a:r>
          </a:p>
          <a:p>
            <a:r>
              <a:rPr lang="en-US" dirty="0"/>
              <a:t>The NMT uses encoder – decoder architecture to learn a target sequence from a source sequence.</a:t>
            </a:r>
          </a:p>
          <a:p>
            <a:r>
              <a:rPr lang="en-US" dirty="0"/>
              <a:t>A unit of learner is a Long Short – Term Memory (LSTM) cell.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B3E266A-A1DF-5943-A02E-900011960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4648200"/>
            <a:ext cx="123698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CE937A-7FAF-4047-92D7-F3256239C005}"/>
              </a:ext>
            </a:extLst>
          </p:cNvPr>
          <p:cNvSpPr txBox="1"/>
          <p:nvPr/>
        </p:nvSpPr>
        <p:spPr>
          <a:xfrm>
            <a:off x="14859000" y="10170412"/>
            <a:ext cx="952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http://</a:t>
            </a:r>
            <a:r>
              <a:rPr lang="en-US" sz="2400" dirty="0" err="1"/>
              <a:t>colah.github.io</a:t>
            </a:r>
            <a:r>
              <a:rPr lang="en-US" sz="2400" dirty="0"/>
              <a:t>/posts/2015-08-Understanding-LSTMs/</a:t>
            </a:r>
          </a:p>
        </p:txBody>
      </p:sp>
    </p:spTree>
    <p:extLst>
      <p:ext uri="{BB962C8B-B14F-4D97-AF65-F5344CB8AC3E}">
        <p14:creationId xmlns:p14="http://schemas.microsoft.com/office/powerpoint/2010/main" val="188322946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5F288-8937-9A4B-8352-1AF9B4C1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 Cell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21049-9470-F941-8490-C475AD705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84293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913B9-B76D-464F-B97B-BA76D64C3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 cell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6D98F-3D0E-1942-AF9A-828656CF0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102" y="11277600"/>
            <a:ext cx="16154400" cy="1219200"/>
          </a:xfrm>
        </p:spPr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colah.github.io</a:t>
            </a:r>
            <a:r>
              <a:rPr lang="en-US" dirty="0"/>
              <a:t>/posts/2015-08-Understanding-LSTMs/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777D11-C59D-6C43-BDBD-A0591C5A0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610" y="2861733"/>
            <a:ext cx="19653292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8076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D27F-94D9-9549-9781-2182BAFF7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 cell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4B06F-1236-914A-9A8D-153DD5F28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363" y="9436100"/>
            <a:ext cx="23134637" cy="2562518"/>
          </a:xfrm>
        </p:spPr>
        <p:txBody>
          <a:bodyPr/>
          <a:lstStyle/>
          <a:p>
            <a:r>
              <a:rPr lang="en-US" sz="6000" dirty="0"/>
              <a:t>3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6000" dirty="0"/>
              <a:t> gates + 1 internal candidate state value = 4 feed forward monolayer perceptron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7EFD3B-04EF-AD44-BDBB-37C70C4075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73" r="33562"/>
          <a:stretch/>
        </p:blipFill>
        <p:spPr>
          <a:xfrm>
            <a:off x="8839200" y="1905000"/>
            <a:ext cx="6176742" cy="647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B8C351-9B0D-024C-B74D-5B074E1A2768}"/>
              </a:ext>
            </a:extLst>
          </p:cNvPr>
          <p:cNvSpPr txBox="1"/>
          <p:nvPr/>
        </p:nvSpPr>
        <p:spPr>
          <a:xfrm>
            <a:off x="7239000" y="5922264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+mj-lt"/>
              </a:rPr>
              <a:t>H</a:t>
            </a:r>
            <a:r>
              <a:rPr lang="en-US" sz="6000" baseline="-25000" dirty="0">
                <a:latin typeface="+mj-lt"/>
              </a:rPr>
              <a:t>t-1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FE3BFA-3F9C-6348-98B0-4C41076149F5}"/>
              </a:ext>
            </a:extLst>
          </p:cNvPr>
          <p:cNvSpPr txBox="1"/>
          <p:nvPr/>
        </p:nvSpPr>
        <p:spPr>
          <a:xfrm>
            <a:off x="7239000" y="37338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+mj-lt"/>
              </a:rPr>
              <a:t>C</a:t>
            </a:r>
            <a:r>
              <a:rPr lang="en-US" sz="6000" baseline="-25000" dirty="0">
                <a:latin typeface="+mj-lt"/>
              </a:rPr>
              <a:t>t-1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3BA04A-B743-9949-A3E9-2CD7ADA7B7A2}"/>
              </a:ext>
            </a:extLst>
          </p:cNvPr>
          <p:cNvSpPr txBox="1"/>
          <p:nvPr/>
        </p:nvSpPr>
        <p:spPr>
          <a:xfrm>
            <a:off x="15544800" y="37338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+mj-lt"/>
              </a:rPr>
              <a:t>C</a:t>
            </a:r>
            <a:r>
              <a:rPr lang="en-US" sz="6000" baseline="-25000" dirty="0">
                <a:latin typeface="+mj-lt"/>
              </a:rPr>
              <a:t>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DB00E0-7FCC-A747-BD14-5376BDBF91E1}"/>
              </a:ext>
            </a:extLst>
          </p:cNvPr>
          <p:cNvSpPr txBox="1"/>
          <p:nvPr/>
        </p:nvSpPr>
        <p:spPr>
          <a:xfrm>
            <a:off x="15544800" y="5922263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+mj-lt"/>
              </a:rPr>
              <a:t>H</a:t>
            </a:r>
            <a:r>
              <a:rPr lang="en-US" sz="6000" baseline="-25000" dirty="0" err="1">
                <a:latin typeface="+mj-lt"/>
              </a:rPr>
              <a:t>t</a:t>
            </a:r>
            <a:endParaRPr lang="en-US" sz="6000" baseline="-25000" dirty="0"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7711BE-A929-5641-B596-FD9BB6FCC773}"/>
              </a:ext>
            </a:extLst>
          </p:cNvPr>
          <p:cNvSpPr/>
          <p:nvPr/>
        </p:nvSpPr>
        <p:spPr bwMode="auto">
          <a:xfrm>
            <a:off x="9448800" y="5521618"/>
            <a:ext cx="3733800" cy="689527"/>
          </a:xfrm>
          <a:prstGeom prst="rect">
            <a:avLst/>
          </a:prstGeom>
          <a:solidFill>
            <a:srgbClr val="BBE0E3">
              <a:alpha val="0"/>
            </a:srgbClr>
          </a:solidFill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839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1E368-DDF0-7A42-924B-4FED9975A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A LSTM cell has four feed forward 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73BC2-808E-1D4C-9AC5-20D2D1AFC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0" y="2119396"/>
            <a:ext cx="4564062" cy="9234404"/>
          </a:xfrm>
        </p:spPr>
        <p:txBody>
          <a:bodyPr/>
          <a:lstStyle/>
          <a:p>
            <a:r>
              <a:rPr lang="en-US" dirty="0"/>
              <a:t>Forget gate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Update gate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Compute internal state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Output gate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656BE0-B863-014D-B733-9F4C2C5694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771"/>
          <a:stretch/>
        </p:blipFill>
        <p:spPr>
          <a:xfrm>
            <a:off x="10287000" y="1492250"/>
            <a:ext cx="4191000" cy="2578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B038B9-E07D-CE42-B615-2033333BBC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511"/>
          <a:stretch/>
        </p:blipFill>
        <p:spPr>
          <a:xfrm>
            <a:off x="10287000" y="4343400"/>
            <a:ext cx="3962400" cy="2578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0E0FF2-6ECE-F341-8C26-8A7EF897FB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2346"/>
          <a:stretch/>
        </p:blipFill>
        <p:spPr>
          <a:xfrm>
            <a:off x="10273145" y="6956136"/>
            <a:ext cx="3976255" cy="2578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0A1620-C67A-D447-B0ED-943D9FC4E2D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2511"/>
          <a:stretch/>
        </p:blipFill>
        <p:spPr>
          <a:xfrm>
            <a:off x="10287000" y="9589654"/>
            <a:ext cx="3962400" cy="25781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ED10E2-BFA9-1341-9EA2-074D14BB57C3}"/>
              </a:ext>
            </a:extLst>
          </p:cNvPr>
          <p:cNvCxnSpPr/>
          <p:nvPr/>
        </p:nvCxnSpPr>
        <p:spPr bwMode="auto">
          <a:xfrm>
            <a:off x="8839200" y="1492250"/>
            <a:ext cx="0" cy="10471150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22391BB-8384-3D46-A436-B3BAED84CD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41" t="37192" b="32020"/>
          <a:stretch/>
        </p:blipFill>
        <p:spPr>
          <a:xfrm>
            <a:off x="14264610" y="1905000"/>
            <a:ext cx="9416435" cy="18334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60CBC7-7D3F-6D44-823C-C86C412804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332" t="35020" b="26354"/>
          <a:stretch/>
        </p:blipFill>
        <p:spPr>
          <a:xfrm>
            <a:off x="14688368" y="4861676"/>
            <a:ext cx="8378242" cy="20545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C37ECF-1A21-5F43-B532-18D2E485A1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446" t="44290" r="3805" b="35021"/>
          <a:stretch/>
        </p:blipFill>
        <p:spPr>
          <a:xfrm>
            <a:off x="14898679" y="7939004"/>
            <a:ext cx="8414763" cy="12021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F2207D-408C-3F4F-AE87-1ECB64B9E9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055" t="35110" b="29423"/>
          <a:stretch/>
        </p:blipFill>
        <p:spPr>
          <a:xfrm>
            <a:off x="14960600" y="9982200"/>
            <a:ext cx="7833779" cy="17905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CA9BB7-3F69-AD4D-8892-E1FABAD1EE74}"/>
              </a:ext>
            </a:extLst>
          </p:cNvPr>
          <p:cNvSpPr/>
          <p:nvPr/>
        </p:nvSpPr>
        <p:spPr bwMode="auto">
          <a:xfrm>
            <a:off x="16748124" y="2149362"/>
            <a:ext cx="1219200" cy="1385804"/>
          </a:xfrm>
          <a:prstGeom prst="rect">
            <a:avLst/>
          </a:prstGeom>
          <a:solidFill>
            <a:srgbClr val="BBE0E3">
              <a:alpha val="0"/>
            </a:srgbClr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E80DBE-296F-5549-BEAA-E1A9E40DC22D}"/>
              </a:ext>
            </a:extLst>
          </p:cNvPr>
          <p:cNvSpPr/>
          <p:nvPr/>
        </p:nvSpPr>
        <p:spPr bwMode="auto">
          <a:xfrm>
            <a:off x="16748124" y="4692650"/>
            <a:ext cx="1219200" cy="1385804"/>
          </a:xfrm>
          <a:prstGeom prst="rect">
            <a:avLst/>
          </a:prstGeom>
          <a:solidFill>
            <a:srgbClr val="BBE0E3">
              <a:alpha val="0"/>
            </a:srgbClr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E9C86-983D-E249-B3D6-6B9E3B78F397}"/>
              </a:ext>
            </a:extLst>
          </p:cNvPr>
          <p:cNvSpPr/>
          <p:nvPr/>
        </p:nvSpPr>
        <p:spPr bwMode="auto">
          <a:xfrm>
            <a:off x="16748124" y="9733046"/>
            <a:ext cx="1219200" cy="1385804"/>
          </a:xfrm>
          <a:prstGeom prst="rect">
            <a:avLst/>
          </a:prstGeom>
          <a:solidFill>
            <a:srgbClr val="BBE0E3">
              <a:alpha val="0"/>
            </a:srgbClr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9C5DFF-8111-C845-A2C3-87CDCD812D42}"/>
              </a:ext>
            </a:extLst>
          </p:cNvPr>
          <p:cNvSpPr/>
          <p:nvPr/>
        </p:nvSpPr>
        <p:spPr bwMode="auto">
          <a:xfrm>
            <a:off x="17678400" y="5896269"/>
            <a:ext cx="1143000" cy="1188948"/>
          </a:xfrm>
          <a:prstGeom prst="rect">
            <a:avLst/>
          </a:prstGeom>
          <a:solidFill>
            <a:srgbClr val="BBE0E3">
              <a:alpha val="0"/>
            </a:srgbClr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88211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471F0-40AD-1C47-AE44-FA035E020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891C8-E862-3F4A-8C64-D7208EEC6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Tokenize events or entities.</a:t>
            </a:r>
          </a:p>
          <a:p>
            <a:r>
              <a:rPr lang="en-US" dirty="0"/>
              <a:t>Remove infrequent events or entities (optional).</a:t>
            </a:r>
          </a:p>
          <a:p>
            <a:r>
              <a:rPr lang="en-US" dirty="0"/>
              <a:t>Append special &lt;start&gt;, &lt;end&gt;, &lt;unknown&gt; token.</a:t>
            </a:r>
          </a:p>
          <a:p>
            <a:r>
              <a:rPr lang="en-US" dirty="0"/>
              <a:t>Build vocab for encoder and decoder.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90861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777357A5-F7C5-7849-8329-D5BD7761E9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Model performance in predicting target word ‘visit’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2774D14-2292-3141-A527-6DFB7F748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840478"/>
              </p:ext>
            </p:extLst>
          </p:nvPr>
        </p:nvGraphicFramePr>
        <p:xfrm>
          <a:off x="2743200" y="1905000"/>
          <a:ext cx="19278600" cy="105371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19650">
                  <a:extLst>
                    <a:ext uri="{9D8B030D-6E8A-4147-A177-3AD203B41FA5}">
                      <a16:colId xmlns:a16="http://schemas.microsoft.com/office/drawing/2014/main" val="2068727034"/>
                    </a:ext>
                  </a:extLst>
                </a:gridCol>
                <a:gridCol w="4019550">
                  <a:extLst>
                    <a:ext uri="{9D8B030D-6E8A-4147-A177-3AD203B41FA5}">
                      <a16:colId xmlns:a16="http://schemas.microsoft.com/office/drawing/2014/main" val="2784338273"/>
                    </a:ext>
                  </a:extLst>
                </a:gridCol>
                <a:gridCol w="5619750">
                  <a:extLst>
                    <a:ext uri="{9D8B030D-6E8A-4147-A177-3AD203B41FA5}">
                      <a16:colId xmlns:a16="http://schemas.microsoft.com/office/drawing/2014/main" val="2801093619"/>
                    </a:ext>
                  </a:extLst>
                </a:gridCol>
                <a:gridCol w="4819650">
                  <a:extLst>
                    <a:ext uri="{9D8B030D-6E8A-4147-A177-3AD203B41FA5}">
                      <a16:colId xmlns:a16="http://schemas.microsoft.com/office/drawing/2014/main" val="3717616914"/>
                    </a:ext>
                  </a:extLst>
                </a:gridCol>
              </a:tblGrid>
              <a:tr h="544666">
                <a:tc>
                  <a:txBody>
                    <a:bodyPr/>
                    <a:lstStyle/>
                    <a:p>
                      <a:r>
                        <a:rPr lang="en-US" sz="3000" dirty="0"/>
                        <a:t>Holdout target sequence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Has target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Predicted target sequence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Has target 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438932"/>
                  </a:ext>
                </a:extLst>
              </a:tr>
              <a:tr h="7542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truTV ESPN TNT </a:t>
                      </a:r>
                      <a:r>
                        <a:rPr lang="en-US" sz="2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NBCSportsNetwork</a:t>
                      </a: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ESPN truTV TNT visit</a:t>
                      </a:r>
                    </a:p>
                    <a:p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227542"/>
                  </a:ext>
                </a:extLst>
              </a:tr>
              <a:tr h="109236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FXX AMC </a:t>
                      </a:r>
                      <a:r>
                        <a:rPr lang="en-US" sz="2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ComedyCentral</a:t>
                      </a: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SpikeTV</a:t>
                      </a: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AMC Discovery FOX </a:t>
                      </a:r>
                      <a:r>
                        <a:rPr lang="en-US" sz="2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SpikeTV</a:t>
                      </a: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visit</a:t>
                      </a:r>
                    </a:p>
                    <a:p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787364"/>
                  </a:ext>
                </a:extLst>
              </a:tr>
              <a:tr h="7542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FOX ABC visit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NBC FOX CBS</a:t>
                      </a:r>
                    </a:p>
                    <a:p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71923"/>
                  </a:ext>
                </a:extLst>
              </a:tr>
              <a:tr h="7542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CBS </a:t>
                      </a:r>
                      <a:r>
                        <a:rPr lang="en-US" sz="2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USANetwork</a:t>
                      </a: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FOX</a:t>
                      </a:r>
                    </a:p>
                    <a:p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CBS FOX</a:t>
                      </a:r>
                    </a:p>
                    <a:p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132624"/>
                  </a:ext>
                </a:extLst>
              </a:tr>
              <a:tr h="7542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USANetwork</a:t>
                      </a:r>
                      <a:endParaRPr lang="en-US" sz="2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ABC</a:t>
                      </a:r>
                    </a:p>
                    <a:p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40990"/>
                  </a:ext>
                </a:extLst>
              </a:tr>
              <a:tr h="7542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ABC ESPN2 ESPN</a:t>
                      </a:r>
                    </a:p>
                    <a:p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NBC ABC</a:t>
                      </a:r>
                    </a:p>
                    <a:p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857397"/>
                  </a:ext>
                </a:extLst>
              </a:tr>
              <a:tr h="7542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ABC visit</a:t>
                      </a:r>
                    </a:p>
                    <a:p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ABC visit</a:t>
                      </a:r>
                    </a:p>
                    <a:p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365719"/>
                  </a:ext>
                </a:extLst>
              </a:tr>
              <a:tr h="7542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truTV TBS ABC</a:t>
                      </a:r>
                    </a:p>
                    <a:p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NBC ABC visit</a:t>
                      </a:r>
                    </a:p>
                    <a:p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727612"/>
                  </a:ext>
                </a:extLst>
              </a:tr>
              <a:tr h="7542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NBC</a:t>
                      </a:r>
                    </a:p>
                    <a:p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ABC</a:t>
                      </a:r>
                    </a:p>
                    <a:p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950414"/>
                  </a:ext>
                </a:extLst>
              </a:tr>
              <a:tr h="109236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NationalGeographic</a:t>
                      </a: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ESPN2 TBS</a:t>
                      </a:r>
                    </a:p>
                    <a:p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ABC NBC visit</a:t>
                      </a:r>
                    </a:p>
                    <a:p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704645"/>
                  </a:ext>
                </a:extLst>
              </a:tr>
              <a:tr h="544666">
                <a:tc>
                  <a:txBody>
                    <a:bodyPr/>
                    <a:lstStyle/>
                    <a:p>
                      <a:r>
                        <a:rPr lang="en-US" sz="2600" dirty="0"/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685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40193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00D0E-E2DA-324F-A48C-D7B599AA1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Initial model performance (</a:t>
            </a:r>
            <a:r>
              <a:rPr lang="en-US" b="0" dirty="0" err="1">
                <a:latin typeface="Gill Sans" panose="020B0502020104020203" pitchFamily="34" charset="-79"/>
                <a:cs typeface="Gill Sans" panose="020B0502020104020203" pitchFamily="34" charset="-79"/>
              </a:rPr>
              <a:t>Keras</a:t>
            </a:r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E7A81-482D-554A-A7A6-8F4EFA056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349" y="4279583"/>
            <a:ext cx="7078662" cy="3950017"/>
          </a:xfrm>
        </p:spPr>
        <p:txBody>
          <a:bodyPr/>
          <a:lstStyle/>
          <a:p>
            <a:r>
              <a:rPr lang="en-US" dirty="0"/>
              <a:t>Recall = TP/(TP+FN)</a:t>
            </a:r>
          </a:p>
          <a:p>
            <a:r>
              <a:rPr lang="en-US" dirty="0"/>
              <a:t>Precision = TP/(TP+FP)</a:t>
            </a:r>
          </a:p>
          <a:p>
            <a:r>
              <a:rPr lang="en-US" dirty="0"/>
              <a:t>F1 =2*(Recall*Precision)/(Recall + Precision)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35E233-179D-0B40-B07E-F8A03A365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0" y="8479291"/>
            <a:ext cx="13192946" cy="29350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2C82B7-6D56-5E4D-BEDC-5B1424145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2996837"/>
            <a:ext cx="7087510" cy="42525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547AF6-6C09-5846-B0D6-EFBC517A6594}"/>
              </a:ext>
            </a:extLst>
          </p:cNvPr>
          <p:cNvSpPr/>
          <p:nvPr/>
        </p:nvSpPr>
        <p:spPr bwMode="auto">
          <a:xfrm>
            <a:off x="5410200" y="9133387"/>
            <a:ext cx="11104312" cy="813434"/>
          </a:xfrm>
          <a:prstGeom prst="rect">
            <a:avLst/>
          </a:prstGeom>
          <a:solidFill>
            <a:srgbClr val="BBE0E3">
              <a:alpha val="0"/>
            </a:srgbClr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840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48608-E9E8-0E42-AD04-239CE840C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Three - parts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BF98A-56F7-C844-B80E-827E17ED5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537" y="2286000"/>
            <a:ext cx="23134637" cy="10363200"/>
          </a:xfrm>
        </p:spPr>
        <p:txBody>
          <a:bodyPr/>
          <a:lstStyle/>
          <a:p>
            <a:r>
              <a:rPr lang="en-US" dirty="0"/>
              <a:t>How the customer journey problem is formulated historically.</a:t>
            </a:r>
          </a:p>
          <a:p>
            <a:pPr lvl="1"/>
            <a:r>
              <a:rPr lang="en-US" dirty="0"/>
              <a:t>As a campaign planner, I would like to improve ROI of my campaign by identifying users’ potential for conversion. I would like to place this in a bigger context of their exposure as a journey, so I can better plan my campaign spending.</a:t>
            </a:r>
          </a:p>
          <a:p>
            <a:r>
              <a:rPr lang="en-US" dirty="0"/>
              <a:t> Formulate customer journey problem in a broader context of sequence prediction problems.</a:t>
            </a:r>
          </a:p>
          <a:p>
            <a:pPr lvl="1"/>
            <a:r>
              <a:rPr lang="en-US" dirty="0"/>
              <a:t>Business rule</a:t>
            </a:r>
          </a:p>
          <a:p>
            <a:pPr lvl="1"/>
            <a:r>
              <a:rPr lang="en-US" dirty="0"/>
              <a:t>Data structure</a:t>
            </a:r>
          </a:p>
          <a:p>
            <a:pPr lvl="1"/>
            <a:r>
              <a:rPr lang="en-US" dirty="0"/>
              <a:t> Vocab (dictionary construction)</a:t>
            </a:r>
          </a:p>
          <a:p>
            <a:pPr lvl="1"/>
            <a:r>
              <a:rPr lang="en-US" dirty="0"/>
              <a:t>Condition for input and requirement for output</a:t>
            </a:r>
          </a:p>
          <a:p>
            <a:r>
              <a:rPr lang="en-US" dirty="0"/>
              <a:t> Sequence prediction model (seq2seq).</a:t>
            </a:r>
          </a:p>
          <a:p>
            <a:pPr lvl="1"/>
            <a:r>
              <a:rPr lang="en-US" dirty="0"/>
              <a:t>Encoder – decoder framework</a:t>
            </a:r>
          </a:p>
          <a:p>
            <a:pPr lvl="1"/>
            <a:r>
              <a:rPr lang="en-US" dirty="0"/>
              <a:t>Output types as described by state and value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775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A3DE2-6264-374E-90BC-03C2C35DC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model performance (</a:t>
            </a:r>
            <a:r>
              <a:rPr lang="en-US" dirty="0" err="1"/>
              <a:t>Tensorflow</a:t>
            </a:r>
            <a:r>
              <a:rPr lang="en-US" dirty="0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C2D0C9-2A30-394E-9564-032162DF5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8839200"/>
            <a:ext cx="12888260" cy="2895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DEFCBC-A2C1-6947-B45F-B87B2BB83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0" y="3033849"/>
            <a:ext cx="7788876" cy="47244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296C48-6D1B-1F4A-84D5-68E8F94CF38A}"/>
              </a:ext>
            </a:extLst>
          </p:cNvPr>
          <p:cNvSpPr txBox="1">
            <a:spLocks/>
          </p:cNvSpPr>
          <p:nvPr/>
        </p:nvSpPr>
        <p:spPr bwMode="auto">
          <a:xfrm>
            <a:off x="578349" y="4279583"/>
            <a:ext cx="7078662" cy="395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Wingdings" pitchFamily="2" charset="2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876300" indent="-457200" algn="l" rtl="0" eaLnBrk="0" fontAlgn="base" hangingPunct="0">
              <a:spcBef>
                <a:spcPts val="19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anose="020B0604020202020204" pitchFamily="34" charset="0"/>
              <a:buChar char="-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333500" indent="-457200" algn="l" rtl="0" eaLnBrk="0" fontAlgn="base" hangingPunct="0">
              <a:spcBef>
                <a:spcPts val="16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anose="020B0604020202020204" pitchFamily="34" charset="0"/>
              <a:buChar char="-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790700" indent="-457200" algn="l" rtl="0" eaLnBrk="0" fontAlgn="base" hangingPunct="0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anose="020B0604020202020204" pitchFamily="34" charset="0"/>
              <a:buChar char="-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247900" indent="-457200" algn="l" rtl="0" eaLnBrk="0" fontAlgn="base" hangingPunct="0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anose="020B0604020202020204" pitchFamily="34" charset="0"/>
              <a:buChar char="-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7051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1623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6195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0767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r>
              <a:rPr lang="en-US" kern="0"/>
              <a:t>Recall = TP/(TP+FN)</a:t>
            </a:r>
          </a:p>
          <a:p>
            <a:r>
              <a:rPr lang="en-US" kern="0"/>
              <a:t>Precision = TP/(TP+FP)</a:t>
            </a:r>
          </a:p>
          <a:p>
            <a:r>
              <a:rPr lang="en-US" kern="0"/>
              <a:t>F1 =2*(Recall*Precision)/(Recall + Precision)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51687876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5089F-884E-F642-A46C-EA21CAEAE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Big picture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EF1AF-7A5A-B043-9CDA-490D5ABA5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200400"/>
            <a:ext cx="22380575" cy="9144000"/>
          </a:xfrm>
        </p:spPr>
        <p:txBody>
          <a:bodyPr/>
          <a:lstStyle/>
          <a:p>
            <a:r>
              <a:rPr lang="en-US" dirty="0"/>
              <a:t>Encoder – decoder framework implemented in </a:t>
            </a:r>
            <a:r>
              <a:rPr lang="en-US" dirty="0" err="1"/>
              <a:t>Keras</a:t>
            </a:r>
            <a:r>
              <a:rPr lang="en-US" dirty="0"/>
              <a:t> and </a:t>
            </a:r>
            <a:r>
              <a:rPr lang="en-US" dirty="0" err="1"/>
              <a:t>Tensorflow</a:t>
            </a:r>
            <a:r>
              <a:rPr lang="en-US" dirty="0"/>
              <a:t> produce similar results.</a:t>
            </a:r>
          </a:p>
          <a:p>
            <a:r>
              <a:rPr lang="en-US" dirty="0"/>
              <a:t>Model development in encoder – decoder framework is not trivial.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919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07550-2847-D04E-8826-A9288AE74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Source Solution – by Thanh Luong (Google) in </a:t>
            </a:r>
            <a:r>
              <a:rPr lang="en-US" dirty="0" err="1"/>
              <a:t>Github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15552-5CD2-364C-9BB6-345DDD314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https://github.com/tensorflow/nmt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Seq2seq python module for neural machine translation.</a:t>
            </a:r>
          </a:p>
          <a:p>
            <a:r>
              <a:rPr lang="en-US" dirty="0"/>
              <a:t>Bidirectional LSTM + attention. </a:t>
            </a:r>
          </a:p>
          <a:p>
            <a:r>
              <a:rPr lang="en-US" dirty="0"/>
              <a:t>Training, cross validation, checkpoints, holdout scoring via simple CLI.</a:t>
            </a:r>
          </a:p>
          <a:p>
            <a:r>
              <a:rPr lang="en-US" dirty="0"/>
              <a:t>Straightforward data and file structure.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4426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F3CBA-5979-6347-A02E-4FBB7ADAA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Source Solution by Thanh Luong (Google) in </a:t>
            </a:r>
            <a:r>
              <a:rPr lang="en-US" dirty="0" err="1"/>
              <a:t>Github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53296-0A14-9F49-B347-36D2BFB31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64" y="2209800"/>
            <a:ext cx="23134637" cy="685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https://github.com/tensorflow/nmt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A65744-2547-6E4D-B771-0A07913E3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429000"/>
            <a:ext cx="14686216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4764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777357A5-F7C5-7849-8329-D5BD7761E9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Git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2DD5A5-1274-2B4B-9AD5-57C2D2C7D8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62"/>
          <a:stretch/>
        </p:blipFill>
        <p:spPr>
          <a:xfrm>
            <a:off x="617538" y="3011488"/>
            <a:ext cx="2314720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6139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777357A5-F7C5-7849-8329-D5BD7761E9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0" dirty="0">
                <a:solidFill>
                  <a:srgbClr val="FFC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Train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E9ADC-83EB-EF4C-9861-B9AADCA3CFDB}"/>
              </a:ext>
            </a:extLst>
          </p:cNvPr>
          <p:cNvSpPr txBox="1"/>
          <p:nvPr/>
        </p:nvSpPr>
        <p:spPr>
          <a:xfrm>
            <a:off x="617538" y="3581400"/>
            <a:ext cx="196088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python -m </a:t>
            </a:r>
            <a:r>
              <a:rPr lang="en-US" sz="3600" dirty="0" err="1">
                <a:solidFill>
                  <a:schemeClr val="bg1"/>
                </a:solidFill>
              </a:rPr>
              <a:t>nmt.nmt</a:t>
            </a:r>
            <a:r>
              <a:rPr lang="en-US" sz="3600" dirty="0">
                <a:solidFill>
                  <a:schemeClr val="bg1"/>
                </a:solidFill>
              </a:rPr>
              <a:t> \</a:t>
            </a:r>
          </a:p>
          <a:p>
            <a:r>
              <a:rPr lang="en-US" sz="3600" dirty="0">
                <a:solidFill>
                  <a:schemeClr val="bg1"/>
                </a:solidFill>
              </a:rPr>
              <a:t>       --attention=</a:t>
            </a:r>
            <a:r>
              <a:rPr lang="en-US" sz="3600" dirty="0" err="1">
                <a:solidFill>
                  <a:schemeClr val="bg1"/>
                </a:solidFill>
              </a:rPr>
              <a:t>scaled_luong</a:t>
            </a:r>
            <a:r>
              <a:rPr lang="en-US" sz="3600" dirty="0">
                <a:solidFill>
                  <a:schemeClr val="bg1"/>
                </a:solidFill>
              </a:rPr>
              <a:t> \</a:t>
            </a:r>
          </a:p>
          <a:p>
            <a:r>
              <a:rPr lang="en-US" sz="3600" dirty="0">
                <a:solidFill>
                  <a:schemeClr val="bg1"/>
                </a:solidFill>
              </a:rPr>
              <a:t>       --</a:t>
            </a:r>
            <a:r>
              <a:rPr lang="en-US" sz="3600" dirty="0" err="1">
                <a:solidFill>
                  <a:schemeClr val="bg1"/>
                </a:solidFill>
              </a:rPr>
              <a:t>src</a:t>
            </a:r>
            <a:r>
              <a:rPr lang="en-US" sz="3600" dirty="0">
                <a:solidFill>
                  <a:schemeClr val="bg1"/>
                </a:solidFill>
              </a:rPr>
              <a:t>=in --</a:t>
            </a:r>
            <a:r>
              <a:rPr lang="en-US" sz="3600" dirty="0" err="1">
                <a:solidFill>
                  <a:schemeClr val="bg1"/>
                </a:solidFill>
              </a:rPr>
              <a:t>tgt</a:t>
            </a:r>
            <a:r>
              <a:rPr lang="en-US" sz="3600" dirty="0">
                <a:solidFill>
                  <a:schemeClr val="bg1"/>
                </a:solidFill>
              </a:rPr>
              <a:t>=</a:t>
            </a:r>
            <a:r>
              <a:rPr lang="en-US" sz="3600" dirty="0" err="1">
                <a:solidFill>
                  <a:schemeClr val="bg1"/>
                </a:solidFill>
              </a:rPr>
              <a:t>tgt</a:t>
            </a:r>
            <a:r>
              <a:rPr lang="en-US" sz="3600" dirty="0">
                <a:solidFill>
                  <a:schemeClr val="bg1"/>
                </a:solidFill>
              </a:rPr>
              <a:t> \</a:t>
            </a:r>
          </a:p>
          <a:p>
            <a:r>
              <a:rPr lang="en-US" sz="3600" dirty="0">
                <a:solidFill>
                  <a:schemeClr val="bg1"/>
                </a:solidFill>
              </a:rPr>
              <a:t>       --</a:t>
            </a:r>
            <a:r>
              <a:rPr lang="en-US" sz="3600" dirty="0" err="1">
                <a:solidFill>
                  <a:schemeClr val="bg1"/>
                </a:solidFill>
              </a:rPr>
              <a:t>vocab_prefix</a:t>
            </a:r>
            <a:r>
              <a:rPr lang="en-US" sz="3600" dirty="0">
                <a:solidFill>
                  <a:schemeClr val="bg1"/>
                </a:solidFill>
              </a:rPr>
              <a:t>=/Users/kt6238/Documents/</a:t>
            </a:r>
            <a:r>
              <a:rPr lang="en-US" sz="3600" dirty="0" err="1">
                <a:solidFill>
                  <a:schemeClr val="bg1"/>
                </a:solidFill>
              </a:rPr>
              <a:t>lstm_work</a:t>
            </a:r>
            <a:r>
              <a:rPr lang="en-US" sz="3600" dirty="0">
                <a:solidFill>
                  <a:schemeClr val="bg1"/>
                </a:solidFill>
              </a:rPr>
              <a:t>/20180808_1/</a:t>
            </a:r>
            <a:r>
              <a:rPr lang="en-US" sz="3600" dirty="0" err="1">
                <a:solidFill>
                  <a:schemeClr val="bg1"/>
                </a:solidFill>
              </a:rPr>
              <a:t>workingData</a:t>
            </a:r>
            <a:r>
              <a:rPr lang="en-US" sz="3600" dirty="0">
                <a:solidFill>
                  <a:schemeClr val="bg1"/>
                </a:solidFill>
              </a:rPr>
              <a:t>/vocab  \</a:t>
            </a:r>
          </a:p>
          <a:p>
            <a:r>
              <a:rPr lang="en-US" sz="3600" dirty="0">
                <a:solidFill>
                  <a:schemeClr val="bg1"/>
                </a:solidFill>
              </a:rPr>
              <a:t>       --</a:t>
            </a:r>
            <a:r>
              <a:rPr lang="en-US" sz="3600" dirty="0" err="1">
                <a:solidFill>
                  <a:schemeClr val="bg1"/>
                </a:solidFill>
              </a:rPr>
              <a:t>train_prefix</a:t>
            </a:r>
            <a:r>
              <a:rPr lang="en-US" sz="3600" dirty="0">
                <a:solidFill>
                  <a:schemeClr val="bg1"/>
                </a:solidFill>
              </a:rPr>
              <a:t>=/Users/kt6238/Documents/</a:t>
            </a:r>
            <a:r>
              <a:rPr lang="en-US" sz="3600" dirty="0" err="1">
                <a:solidFill>
                  <a:schemeClr val="bg1"/>
                </a:solidFill>
              </a:rPr>
              <a:t>lstm_work</a:t>
            </a:r>
            <a:r>
              <a:rPr lang="en-US" sz="3600" dirty="0">
                <a:solidFill>
                  <a:schemeClr val="bg1"/>
                </a:solidFill>
              </a:rPr>
              <a:t>/20180808_1/</a:t>
            </a:r>
            <a:r>
              <a:rPr lang="en-US" sz="3600" dirty="0" err="1">
                <a:solidFill>
                  <a:schemeClr val="bg1"/>
                </a:solidFill>
              </a:rPr>
              <a:t>workingData</a:t>
            </a:r>
            <a:r>
              <a:rPr lang="en-US" sz="3600" dirty="0">
                <a:solidFill>
                  <a:schemeClr val="bg1"/>
                </a:solidFill>
              </a:rPr>
              <a:t>/</a:t>
            </a:r>
            <a:r>
              <a:rPr lang="en-US" sz="3600" dirty="0" err="1">
                <a:solidFill>
                  <a:schemeClr val="bg1"/>
                </a:solidFill>
              </a:rPr>
              <a:t>nmt_train</a:t>
            </a:r>
            <a:r>
              <a:rPr lang="en-US" sz="3600" dirty="0">
                <a:solidFill>
                  <a:schemeClr val="bg1"/>
                </a:solidFill>
              </a:rPr>
              <a:t> \</a:t>
            </a:r>
          </a:p>
          <a:p>
            <a:r>
              <a:rPr lang="en-US" sz="3600" dirty="0">
                <a:solidFill>
                  <a:schemeClr val="bg1"/>
                </a:solidFill>
              </a:rPr>
              <a:t>       --</a:t>
            </a:r>
            <a:r>
              <a:rPr lang="en-US" sz="3600" dirty="0" err="1">
                <a:solidFill>
                  <a:schemeClr val="bg1"/>
                </a:solidFill>
              </a:rPr>
              <a:t>dev_prefix</a:t>
            </a:r>
            <a:r>
              <a:rPr lang="en-US" sz="3600" dirty="0">
                <a:solidFill>
                  <a:schemeClr val="bg1"/>
                </a:solidFill>
              </a:rPr>
              <a:t>=/Users/kt6238/Documents/</a:t>
            </a:r>
            <a:r>
              <a:rPr lang="en-US" sz="3600" dirty="0" err="1">
                <a:solidFill>
                  <a:schemeClr val="bg1"/>
                </a:solidFill>
              </a:rPr>
              <a:t>lstm_work</a:t>
            </a:r>
            <a:r>
              <a:rPr lang="en-US" sz="3600" dirty="0">
                <a:solidFill>
                  <a:schemeClr val="bg1"/>
                </a:solidFill>
              </a:rPr>
              <a:t>/20180808_1/</a:t>
            </a:r>
            <a:r>
              <a:rPr lang="en-US" sz="3600" dirty="0" err="1">
                <a:solidFill>
                  <a:schemeClr val="bg1"/>
                </a:solidFill>
              </a:rPr>
              <a:t>workingData</a:t>
            </a:r>
            <a:r>
              <a:rPr lang="en-US" sz="3600" dirty="0">
                <a:solidFill>
                  <a:schemeClr val="bg1"/>
                </a:solidFill>
              </a:rPr>
              <a:t>/</a:t>
            </a:r>
            <a:r>
              <a:rPr lang="en-US" sz="3600" dirty="0" err="1">
                <a:solidFill>
                  <a:schemeClr val="bg1"/>
                </a:solidFill>
              </a:rPr>
              <a:t>nmt_dev</a:t>
            </a:r>
            <a:r>
              <a:rPr lang="en-US" sz="3600" dirty="0">
                <a:solidFill>
                  <a:schemeClr val="bg1"/>
                </a:solidFill>
              </a:rPr>
              <a:t>  \</a:t>
            </a:r>
          </a:p>
          <a:p>
            <a:r>
              <a:rPr lang="en-US" sz="3600" dirty="0">
                <a:solidFill>
                  <a:schemeClr val="bg1"/>
                </a:solidFill>
              </a:rPr>
              <a:t>       --</a:t>
            </a:r>
            <a:r>
              <a:rPr lang="en-US" sz="3600" dirty="0" err="1">
                <a:solidFill>
                  <a:schemeClr val="bg1"/>
                </a:solidFill>
              </a:rPr>
              <a:t>test_prefix</a:t>
            </a:r>
            <a:r>
              <a:rPr lang="en-US" sz="3600" dirty="0">
                <a:solidFill>
                  <a:schemeClr val="bg1"/>
                </a:solidFill>
              </a:rPr>
              <a:t>=/Users/kt6238/Documents/</a:t>
            </a:r>
            <a:r>
              <a:rPr lang="en-US" sz="3600" dirty="0" err="1">
                <a:solidFill>
                  <a:schemeClr val="bg1"/>
                </a:solidFill>
              </a:rPr>
              <a:t>lstm_work</a:t>
            </a:r>
            <a:r>
              <a:rPr lang="en-US" sz="3600" dirty="0">
                <a:solidFill>
                  <a:schemeClr val="bg1"/>
                </a:solidFill>
              </a:rPr>
              <a:t>/20180808_1/</a:t>
            </a:r>
            <a:r>
              <a:rPr lang="en-US" sz="3600" dirty="0" err="1">
                <a:solidFill>
                  <a:schemeClr val="bg1"/>
                </a:solidFill>
              </a:rPr>
              <a:t>workingData</a:t>
            </a:r>
            <a:r>
              <a:rPr lang="en-US" sz="3600" dirty="0">
                <a:solidFill>
                  <a:schemeClr val="bg1"/>
                </a:solidFill>
              </a:rPr>
              <a:t>/</a:t>
            </a:r>
            <a:r>
              <a:rPr lang="en-US" sz="3600" dirty="0" err="1">
                <a:solidFill>
                  <a:schemeClr val="bg1"/>
                </a:solidFill>
              </a:rPr>
              <a:t>nmt_test</a:t>
            </a:r>
            <a:r>
              <a:rPr lang="en-US" sz="3600" dirty="0">
                <a:solidFill>
                  <a:schemeClr val="bg1"/>
                </a:solidFill>
              </a:rPr>
              <a:t> \</a:t>
            </a:r>
          </a:p>
          <a:p>
            <a:r>
              <a:rPr lang="en-US" sz="3600" dirty="0">
                <a:solidFill>
                  <a:schemeClr val="bg1"/>
                </a:solidFill>
              </a:rPr>
              <a:t>       --</a:t>
            </a:r>
            <a:r>
              <a:rPr lang="en-US" sz="3600" dirty="0" err="1">
                <a:solidFill>
                  <a:schemeClr val="bg1"/>
                </a:solidFill>
              </a:rPr>
              <a:t>out_dir</a:t>
            </a:r>
            <a:r>
              <a:rPr lang="en-US" sz="3600" dirty="0">
                <a:solidFill>
                  <a:schemeClr val="bg1"/>
                </a:solidFill>
              </a:rPr>
              <a:t>=/Users/kt6238/Documents/</a:t>
            </a:r>
            <a:r>
              <a:rPr lang="en-US" sz="3600" dirty="0" err="1">
                <a:solidFill>
                  <a:schemeClr val="bg1"/>
                </a:solidFill>
              </a:rPr>
              <a:t>lstm_work</a:t>
            </a:r>
            <a:r>
              <a:rPr lang="en-US" sz="3600" dirty="0">
                <a:solidFill>
                  <a:schemeClr val="bg1"/>
                </a:solidFill>
              </a:rPr>
              <a:t>/workingModel_luong_4/ \</a:t>
            </a:r>
          </a:p>
          <a:p>
            <a:r>
              <a:rPr lang="en-US" sz="3600" dirty="0">
                <a:solidFill>
                  <a:schemeClr val="bg1"/>
                </a:solidFill>
              </a:rPr>
              <a:t>       --</a:t>
            </a:r>
            <a:r>
              <a:rPr lang="en-US" sz="3600" dirty="0" err="1">
                <a:solidFill>
                  <a:schemeClr val="bg1"/>
                </a:solidFill>
              </a:rPr>
              <a:t>num_train_steps</a:t>
            </a:r>
            <a:r>
              <a:rPr lang="en-US" sz="3600" dirty="0">
                <a:solidFill>
                  <a:schemeClr val="bg1"/>
                </a:solidFill>
              </a:rPr>
              <a:t>=12000 \</a:t>
            </a:r>
          </a:p>
          <a:p>
            <a:r>
              <a:rPr lang="en-US" sz="3600" dirty="0">
                <a:solidFill>
                  <a:schemeClr val="bg1"/>
                </a:solidFill>
              </a:rPr>
              <a:t>       --</a:t>
            </a:r>
            <a:r>
              <a:rPr lang="en-US" sz="3600" dirty="0" err="1">
                <a:solidFill>
                  <a:schemeClr val="bg1"/>
                </a:solidFill>
              </a:rPr>
              <a:t>steps_per_stats</a:t>
            </a:r>
            <a:r>
              <a:rPr lang="en-US" sz="3600" dirty="0">
                <a:solidFill>
                  <a:schemeClr val="bg1"/>
                </a:solidFill>
              </a:rPr>
              <a:t>=100 \</a:t>
            </a:r>
          </a:p>
          <a:p>
            <a:r>
              <a:rPr lang="en-US" sz="3600" dirty="0">
                <a:solidFill>
                  <a:schemeClr val="bg1"/>
                </a:solidFill>
              </a:rPr>
              <a:t>       --</a:t>
            </a:r>
            <a:r>
              <a:rPr lang="en-US" sz="3600" dirty="0" err="1">
                <a:solidFill>
                  <a:schemeClr val="bg1"/>
                </a:solidFill>
              </a:rPr>
              <a:t>num_layers</a:t>
            </a:r>
            <a:r>
              <a:rPr lang="en-US" sz="3600" dirty="0">
                <a:solidFill>
                  <a:schemeClr val="bg1"/>
                </a:solidFill>
              </a:rPr>
              <a:t>=2 \</a:t>
            </a:r>
          </a:p>
          <a:p>
            <a:r>
              <a:rPr lang="en-US" sz="3600" dirty="0">
                <a:solidFill>
                  <a:schemeClr val="bg1"/>
                </a:solidFill>
              </a:rPr>
              <a:t>       --</a:t>
            </a:r>
            <a:r>
              <a:rPr lang="en-US" sz="3600" dirty="0" err="1">
                <a:solidFill>
                  <a:schemeClr val="bg1"/>
                </a:solidFill>
              </a:rPr>
              <a:t>num_units</a:t>
            </a:r>
            <a:r>
              <a:rPr lang="en-US" sz="3600" dirty="0">
                <a:solidFill>
                  <a:schemeClr val="bg1"/>
                </a:solidFill>
              </a:rPr>
              <a:t>=128 \</a:t>
            </a:r>
          </a:p>
          <a:p>
            <a:r>
              <a:rPr lang="en-US" sz="3600" dirty="0">
                <a:solidFill>
                  <a:schemeClr val="bg1"/>
                </a:solidFill>
              </a:rPr>
              <a:t>       --dropout=0.2 \</a:t>
            </a:r>
          </a:p>
          <a:p>
            <a:r>
              <a:rPr lang="en-US" sz="3600" dirty="0">
                <a:solidFill>
                  <a:schemeClr val="bg1"/>
                </a:solidFill>
              </a:rPr>
              <a:t>       --metrics=bleu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9CAB57-77A4-A243-A2E0-DB35F4BC0CC4}"/>
              </a:ext>
            </a:extLst>
          </p:cNvPr>
          <p:cNvSpPr txBox="1"/>
          <p:nvPr/>
        </p:nvSpPr>
        <p:spPr>
          <a:xfrm>
            <a:off x="617538" y="1524000"/>
            <a:ext cx="1615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mkdir</a:t>
            </a:r>
            <a:r>
              <a:rPr lang="en-US" sz="3600" dirty="0">
                <a:solidFill>
                  <a:schemeClr val="bg1"/>
                </a:solidFill>
              </a:rPr>
              <a:t>  /Users/kt6238/Documents/</a:t>
            </a:r>
            <a:r>
              <a:rPr lang="en-US" sz="3600" dirty="0" err="1">
                <a:solidFill>
                  <a:schemeClr val="bg1"/>
                </a:solidFill>
              </a:rPr>
              <a:t>lstm_work</a:t>
            </a:r>
            <a:r>
              <a:rPr lang="en-US" sz="3600" dirty="0">
                <a:solidFill>
                  <a:schemeClr val="bg1"/>
                </a:solidFill>
              </a:rPr>
              <a:t>/workingModel_luong_2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cd /Users/kt6238/Documents/</a:t>
            </a:r>
            <a:r>
              <a:rPr lang="en-US" sz="3600" dirty="0" err="1">
                <a:solidFill>
                  <a:schemeClr val="bg1"/>
                </a:solidFill>
              </a:rPr>
              <a:t>github_clone</a:t>
            </a:r>
            <a:r>
              <a:rPr lang="en-US" sz="3600" dirty="0">
                <a:solidFill>
                  <a:schemeClr val="bg1"/>
                </a:solidFill>
              </a:rPr>
              <a:t>/</a:t>
            </a:r>
            <a:r>
              <a:rPr lang="en-US" sz="3600" dirty="0" err="1">
                <a:solidFill>
                  <a:schemeClr val="bg1"/>
                </a:solidFill>
              </a:rPr>
              <a:t>nmt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0DB694-D9FF-6347-8233-4AC664A1553B}"/>
              </a:ext>
            </a:extLst>
          </p:cNvPr>
          <p:cNvSpPr/>
          <p:nvPr/>
        </p:nvSpPr>
        <p:spPr bwMode="auto">
          <a:xfrm>
            <a:off x="1143000" y="4724400"/>
            <a:ext cx="5181600" cy="609600"/>
          </a:xfrm>
          <a:prstGeom prst="rect">
            <a:avLst/>
          </a:prstGeom>
          <a:solidFill>
            <a:srgbClr val="BBE0E3">
              <a:alpha val="0"/>
            </a:srgbClr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96AE51-81B0-B54D-8DC4-0DCBB6D6A267}"/>
              </a:ext>
            </a:extLst>
          </p:cNvPr>
          <p:cNvSpPr txBox="1"/>
          <p:nvPr/>
        </p:nvSpPr>
        <p:spPr>
          <a:xfrm>
            <a:off x="6457391" y="4504714"/>
            <a:ext cx="39645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FF0000"/>
                </a:solidFill>
              </a:rPr>
              <a:t>File  extension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DF41B3-A71A-8644-96C4-71BF4308DA9F}"/>
              </a:ext>
            </a:extLst>
          </p:cNvPr>
          <p:cNvSpPr/>
          <p:nvPr/>
        </p:nvSpPr>
        <p:spPr bwMode="auto">
          <a:xfrm>
            <a:off x="1143000" y="5334000"/>
            <a:ext cx="17754600" cy="2133600"/>
          </a:xfrm>
          <a:prstGeom prst="rect">
            <a:avLst/>
          </a:prstGeom>
          <a:solidFill>
            <a:srgbClr val="BBE0E3">
              <a:alpha val="0"/>
            </a:srgbClr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939828-9D88-7B41-AD36-60CC49E433AD}"/>
              </a:ext>
            </a:extLst>
          </p:cNvPr>
          <p:cNvSpPr/>
          <p:nvPr/>
        </p:nvSpPr>
        <p:spPr bwMode="auto">
          <a:xfrm>
            <a:off x="1143000" y="7505551"/>
            <a:ext cx="15628938" cy="609600"/>
          </a:xfrm>
          <a:prstGeom prst="rect">
            <a:avLst/>
          </a:prstGeom>
          <a:solidFill>
            <a:srgbClr val="BBE0E3">
              <a:alpha val="0"/>
            </a:srgbClr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928256-C6CE-C64F-94F1-82D4216D48E7}"/>
              </a:ext>
            </a:extLst>
          </p:cNvPr>
          <p:cNvSpPr txBox="1"/>
          <p:nvPr/>
        </p:nvSpPr>
        <p:spPr>
          <a:xfrm>
            <a:off x="17009829" y="7467600"/>
            <a:ext cx="4854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0000"/>
                </a:solidFill>
              </a:rPr>
              <a:t>Save model</a:t>
            </a:r>
          </a:p>
        </p:txBody>
      </p:sp>
    </p:spTree>
    <p:extLst>
      <p:ext uri="{BB962C8B-B14F-4D97-AF65-F5344CB8AC3E}">
        <p14:creationId xmlns:p14="http://schemas.microsoft.com/office/powerpoint/2010/main" val="3616429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 animBg="1"/>
      <p:bldP spid="14" grpId="0" animBg="1"/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777357A5-F7C5-7849-8329-D5BD7761E9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0" dirty="0">
                <a:solidFill>
                  <a:srgbClr val="FFC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Take a look at file contents and formats</a:t>
            </a: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FB4B3206-1867-DE46-8313-1868458804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97079" y="2549525"/>
            <a:ext cx="4343400" cy="9525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in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426E412-B723-6C46-AD43-4A827496D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79821" y="2555875"/>
            <a:ext cx="5283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Wingdings" pitchFamily="2" charset="2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876300" indent="-457200" algn="l" rtl="0" eaLnBrk="0" fontAlgn="base" hangingPunct="0">
              <a:spcBef>
                <a:spcPts val="19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anose="020B0604020202020204" pitchFamily="34" charset="0"/>
              <a:buChar char="-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333500" indent="-457200" algn="l" rtl="0" eaLnBrk="0" fontAlgn="base" hangingPunct="0">
              <a:spcBef>
                <a:spcPts val="16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anose="020B0604020202020204" pitchFamily="34" charset="0"/>
              <a:buChar char="-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790700" indent="-457200" algn="l" rtl="0" eaLnBrk="0" fontAlgn="base" hangingPunct="0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anose="020B0604020202020204" pitchFamily="34" charset="0"/>
              <a:buChar char="-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247900" indent="-457200" algn="l" rtl="0" eaLnBrk="0" fontAlgn="base" hangingPunct="0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anose="020B0604020202020204" pitchFamily="34" charset="0"/>
              <a:buChar char="-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7051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1623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6195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0767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eaLnBrk="1" hangingPunct="1"/>
            <a:r>
              <a:rPr lang="en-US" altLang="en-US" kern="0" dirty="0" err="1">
                <a:solidFill>
                  <a:schemeClr val="bg1"/>
                </a:solidFill>
              </a:rPr>
              <a:t>tgt</a:t>
            </a:r>
            <a:endParaRPr lang="en-US" altLang="en-US" kern="0" dirty="0">
              <a:solidFill>
                <a:schemeClr val="bg1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kern="0" dirty="0"/>
          </a:p>
          <a:p>
            <a:pPr eaLnBrk="1" hangingPunct="1"/>
            <a:endParaRPr lang="en-US" altLang="en-US" kern="0" dirty="0"/>
          </a:p>
          <a:p>
            <a:pPr eaLnBrk="1" hangingPunct="1"/>
            <a:endParaRPr lang="en-US" altLang="en-US" kern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718FF1-9B2F-7444-A906-66DD4DC9EF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794"/>
          <a:stretch/>
        </p:blipFill>
        <p:spPr>
          <a:xfrm>
            <a:off x="1752600" y="4095750"/>
            <a:ext cx="5424558" cy="5473700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5DC181FC-26C2-444F-B3EA-429E4B22C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597150"/>
            <a:ext cx="4343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Wingdings" pitchFamily="2" charset="2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876300" indent="-457200" algn="l" rtl="0" eaLnBrk="0" fontAlgn="base" hangingPunct="0">
              <a:spcBef>
                <a:spcPts val="19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anose="020B0604020202020204" pitchFamily="34" charset="0"/>
              <a:buChar char="-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333500" indent="-457200" algn="l" rtl="0" eaLnBrk="0" fontAlgn="base" hangingPunct="0">
              <a:spcBef>
                <a:spcPts val="16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anose="020B0604020202020204" pitchFamily="34" charset="0"/>
              <a:buChar char="-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790700" indent="-457200" algn="l" rtl="0" eaLnBrk="0" fontAlgn="base" hangingPunct="0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anose="020B0604020202020204" pitchFamily="34" charset="0"/>
              <a:buChar char="-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247900" indent="-457200" algn="l" rtl="0" eaLnBrk="0" fontAlgn="base" hangingPunct="0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anose="020B0604020202020204" pitchFamily="34" charset="0"/>
              <a:buChar char="-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7051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1623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6195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0767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chemeClr val="bg1"/>
                </a:solidFill>
              </a:rPr>
              <a:t>vocab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kern="0" dirty="0"/>
          </a:p>
          <a:p>
            <a:pPr eaLnBrk="1" hangingPunct="1"/>
            <a:endParaRPr lang="en-US" altLang="en-US" kern="0" dirty="0"/>
          </a:p>
          <a:p>
            <a:pPr eaLnBrk="1" hangingPunct="1"/>
            <a:endParaRPr lang="en-US" altLang="en-US" kern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8E3C1F-6472-084D-8649-970D272138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06" r="14978" b="51213"/>
          <a:stretch/>
        </p:blipFill>
        <p:spPr>
          <a:xfrm>
            <a:off x="8097079" y="4241800"/>
            <a:ext cx="7162800" cy="50609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215949-9EC5-0346-8507-F2C3B8012A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465" r="8654"/>
          <a:stretch/>
        </p:blipFill>
        <p:spPr>
          <a:xfrm>
            <a:off x="16054421" y="4273550"/>
            <a:ext cx="7616757" cy="49720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A00D4B7-1182-1E42-9DC9-A4731996574A}"/>
              </a:ext>
            </a:extLst>
          </p:cNvPr>
          <p:cNvSpPr txBox="1"/>
          <p:nvPr/>
        </p:nvSpPr>
        <p:spPr>
          <a:xfrm rot="5400000">
            <a:off x="1466959" y="10064859"/>
            <a:ext cx="213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B442A1-A808-724E-91E2-E13626799D8D}"/>
              </a:ext>
            </a:extLst>
          </p:cNvPr>
          <p:cNvSpPr txBox="1"/>
          <p:nvPr/>
        </p:nvSpPr>
        <p:spPr>
          <a:xfrm rot="5400000">
            <a:off x="9538638" y="10039459"/>
            <a:ext cx="213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20B58E-E585-0F46-99B6-0D502D7DB421}"/>
              </a:ext>
            </a:extLst>
          </p:cNvPr>
          <p:cNvSpPr txBox="1"/>
          <p:nvPr/>
        </p:nvSpPr>
        <p:spPr>
          <a:xfrm rot="5400000">
            <a:off x="18052941" y="10014059"/>
            <a:ext cx="213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6151003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777357A5-F7C5-7849-8329-D5BD7761E9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0" dirty="0">
                <a:solidFill>
                  <a:srgbClr val="FFC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D77A7-4060-144F-847B-46778C793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8" y="2590800"/>
            <a:ext cx="5478462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Scoring holdout data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B5CE01-2A91-6D46-9366-A6346FC062CA}"/>
              </a:ext>
            </a:extLst>
          </p:cNvPr>
          <p:cNvSpPr txBox="1"/>
          <p:nvPr/>
        </p:nvSpPr>
        <p:spPr>
          <a:xfrm>
            <a:off x="1981199" y="4292600"/>
            <a:ext cx="217709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mkdir</a:t>
            </a:r>
            <a:r>
              <a:rPr lang="en-US" sz="3600" dirty="0">
                <a:solidFill>
                  <a:schemeClr val="bg1"/>
                </a:solidFill>
              </a:rPr>
              <a:t> /Users/kt6238/Documents/</a:t>
            </a:r>
            <a:r>
              <a:rPr lang="en-US" sz="3600" dirty="0" err="1">
                <a:solidFill>
                  <a:schemeClr val="bg1"/>
                </a:solidFill>
              </a:rPr>
              <a:t>lstm_work</a:t>
            </a:r>
            <a:r>
              <a:rPr lang="en-US" sz="3600" dirty="0">
                <a:solidFill>
                  <a:schemeClr val="bg1"/>
                </a:solidFill>
              </a:rPr>
              <a:t>/infer/workingModel_luong_4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python -m </a:t>
            </a:r>
            <a:r>
              <a:rPr lang="en-US" sz="3600" dirty="0" err="1">
                <a:solidFill>
                  <a:schemeClr val="bg1"/>
                </a:solidFill>
              </a:rPr>
              <a:t>nmt.nmt</a:t>
            </a:r>
            <a:r>
              <a:rPr lang="en-US" sz="3600" dirty="0">
                <a:solidFill>
                  <a:schemeClr val="bg1"/>
                </a:solidFill>
              </a:rPr>
              <a:t> \</a:t>
            </a:r>
          </a:p>
          <a:p>
            <a:r>
              <a:rPr lang="en-US" sz="3600" dirty="0">
                <a:solidFill>
                  <a:schemeClr val="bg1"/>
                </a:solidFill>
              </a:rPr>
              <a:t>    --</a:t>
            </a:r>
            <a:r>
              <a:rPr lang="en-US" sz="3600" dirty="0" err="1">
                <a:solidFill>
                  <a:schemeClr val="bg1"/>
                </a:solidFill>
              </a:rPr>
              <a:t>out_dir</a:t>
            </a:r>
            <a:r>
              <a:rPr lang="en-US" sz="3600" dirty="0">
                <a:solidFill>
                  <a:schemeClr val="bg1"/>
                </a:solidFill>
              </a:rPr>
              <a:t>=/Users/kt6238/Documents/</a:t>
            </a:r>
            <a:r>
              <a:rPr lang="en-US" sz="3600" dirty="0" err="1">
                <a:solidFill>
                  <a:schemeClr val="bg1"/>
                </a:solidFill>
              </a:rPr>
              <a:t>lstm_work</a:t>
            </a:r>
            <a:r>
              <a:rPr lang="en-US" sz="3600" dirty="0">
                <a:solidFill>
                  <a:schemeClr val="bg1"/>
                </a:solidFill>
              </a:rPr>
              <a:t>/workingModel_luong_4/ \</a:t>
            </a:r>
          </a:p>
          <a:p>
            <a:r>
              <a:rPr lang="en-US" sz="3600" dirty="0">
                <a:solidFill>
                  <a:schemeClr val="bg1"/>
                </a:solidFill>
              </a:rPr>
              <a:t>    --</a:t>
            </a:r>
            <a:r>
              <a:rPr lang="en-US" sz="3600" dirty="0" err="1">
                <a:solidFill>
                  <a:schemeClr val="bg1"/>
                </a:solidFill>
              </a:rPr>
              <a:t>inference_input_file</a:t>
            </a:r>
            <a:r>
              <a:rPr lang="en-US" sz="3600" dirty="0">
                <a:solidFill>
                  <a:schemeClr val="bg1"/>
                </a:solidFill>
              </a:rPr>
              <a:t>=/Users/kt6238/Documents/</a:t>
            </a:r>
            <a:r>
              <a:rPr lang="en-US" sz="3600" dirty="0" err="1">
                <a:solidFill>
                  <a:schemeClr val="bg1"/>
                </a:solidFill>
              </a:rPr>
              <a:t>lstm_work</a:t>
            </a:r>
            <a:r>
              <a:rPr lang="en-US" sz="3600" dirty="0">
                <a:solidFill>
                  <a:schemeClr val="bg1"/>
                </a:solidFill>
              </a:rPr>
              <a:t>/20180808_1/</a:t>
            </a:r>
            <a:r>
              <a:rPr lang="en-US" sz="3600" dirty="0" err="1">
                <a:solidFill>
                  <a:schemeClr val="bg1"/>
                </a:solidFill>
              </a:rPr>
              <a:t>workingData</a:t>
            </a:r>
            <a:r>
              <a:rPr lang="en-US" sz="3600" dirty="0">
                <a:solidFill>
                  <a:schemeClr val="bg1"/>
                </a:solidFill>
              </a:rPr>
              <a:t>/</a:t>
            </a:r>
            <a:r>
              <a:rPr lang="en-US" sz="3600" dirty="0" err="1">
                <a:solidFill>
                  <a:schemeClr val="bg1"/>
                </a:solidFill>
              </a:rPr>
              <a:t>nmt_holdout.in</a:t>
            </a:r>
            <a:r>
              <a:rPr lang="en-US" sz="3600" dirty="0">
                <a:solidFill>
                  <a:schemeClr val="bg1"/>
                </a:solidFill>
              </a:rPr>
              <a:t> \</a:t>
            </a:r>
          </a:p>
          <a:p>
            <a:r>
              <a:rPr lang="en-US" sz="3600" dirty="0">
                <a:solidFill>
                  <a:schemeClr val="bg1"/>
                </a:solidFill>
              </a:rPr>
              <a:t>    --</a:t>
            </a:r>
            <a:r>
              <a:rPr lang="en-US" sz="3600" dirty="0" err="1">
                <a:solidFill>
                  <a:schemeClr val="bg1"/>
                </a:solidFill>
              </a:rPr>
              <a:t>inference_output_file</a:t>
            </a:r>
            <a:r>
              <a:rPr lang="en-US" sz="3600" dirty="0">
                <a:solidFill>
                  <a:schemeClr val="bg1"/>
                </a:solidFill>
              </a:rPr>
              <a:t>=/Users/kt6238/Documents/</a:t>
            </a:r>
            <a:r>
              <a:rPr lang="en-US" sz="3600" dirty="0" err="1">
                <a:solidFill>
                  <a:schemeClr val="bg1"/>
                </a:solidFill>
              </a:rPr>
              <a:t>lstm_work</a:t>
            </a:r>
            <a:r>
              <a:rPr lang="en-US" sz="3600" dirty="0">
                <a:solidFill>
                  <a:schemeClr val="bg1"/>
                </a:solidFill>
              </a:rPr>
              <a:t>/infer/workingModel_luong_4/</a:t>
            </a:r>
            <a:r>
              <a:rPr lang="en-US" sz="3600" dirty="0" err="1">
                <a:solidFill>
                  <a:schemeClr val="bg1"/>
                </a:solidFill>
              </a:rPr>
              <a:t>output_infer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9DF078-D4C4-1D4E-8256-EA7EB25C31CA}"/>
              </a:ext>
            </a:extLst>
          </p:cNvPr>
          <p:cNvSpPr/>
          <p:nvPr/>
        </p:nvSpPr>
        <p:spPr bwMode="auto">
          <a:xfrm>
            <a:off x="2362200" y="5943600"/>
            <a:ext cx="14782800" cy="609600"/>
          </a:xfrm>
          <a:prstGeom prst="rect">
            <a:avLst/>
          </a:prstGeom>
          <a:solidFill>
            <a:srgbClr val="BBE0E3">
              <a:alpha val="0"/>
            </a:srgbClr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4AA7C8-C8D2-3F47-9C3D-E6C73A3D88FC}"/>
              </a:ext>
            </a:extLst>
          </p:cNvPr>
          <p:cNvSpPr txBox="1"/>
          <p:nvPr/>
        </p:nvSpPr>
        <p:spPr>
          <a:xfrm>
            <a:off x="15298920" y="5157113"/>
            <a:ext cx="181492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FF0000"/>
                </a:solidFill>
              </a:rPr>
              <a:t>Model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6DA340-16FE-C34A-A95C-7110D367CB11}"/>
              </a:ext>
            </a:extLst>
          </p:cNvPr>
          <p:cNvSpPr/>
          <p:nvPr/>
        </p:nvSpPr>
        <p:spPr bwMode="auto">
          <a:xfrm>
            <a:off x="18897600" y="6553200"/>
            <a:ext cx="3048000" cy="577860"/>
          </a:xfrm>
          <a:prstGeom prst="rect">
            <a:avLst/>
          </a:prstGeom>
          <a:solidFill>
            <a:srgbClr val="BBE0E3">
              <a:alpha val="0"/>
            </a:srgbClr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8BC4BC-4799-7F45-A128-4FC9C6BCED12}"/>
              </a:ext>
            </a:extLst>
          </p:cNvPr>
          <p:cNvSpPr txBox="1"/>
          <p:nvPr/>
        </p:nvSpPr>
        <p:spPr>
          <a:xfrm>
            <a:off x="18561429" y="5691426"/>
            <a:ext cx="404469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FF0000"/>
                </a:solidFill>
              </a:rPr>
              <a:t>Filename + </a:t>
            </a:r>
            <a:r>
              <a:rPr lang="en-US" sz="5000" dirty="0" err="1">
                <a:solidFill>
                  <a:srgbClr val="FF0000"/>
                </a:solidFill>
              </a:rPr>
              <a:t>ext</a:t>
            </a:r>
            <a:endParaRPr lang="en-US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24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777357A5-F7C5-7849-8329-D5BD7761E9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0" dirty="0">
                <a:solidFill>
                  <a:srgbClr val="FFC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Inference holdout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D77A7-4060-144F-847B-46778C793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8" y="2590800"/>
            <a:ext cx="5478462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Scoring holdout data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BDA433-789A-4347-B5E3-4306A88A8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960" y="3581400"/>
            <a:ext cx="22039792" cy="825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333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777357A5-F7C5-7849-8329-D5BD7761E9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Model performance in predicting presence of ‘visit’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14807E-883C-084F-9646-D1B8DAEA9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2705100"/>
            <a:ext cx="6255692" cy="532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8F946C-34A8-A748-91F6-A3DC70EB2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8858250"/>
            <a:ext cx="13777442" cy="327025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31A9F4A-8E67-DF4A-8CBB-7E4C9CA02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349" y="4279583"/>
            <a:ext cx="7078662" cy="395001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Recall = TP/(TP+FN)</a:t>
            </a:r>
          </a:p>
          <a:p>
            <a:r>
              <a:rPr lang="en-US" dirty="0">
                <a:solidFill>
                  <a:schemeClr val="bg1"/>
                </a:solidFill>
              </a:rPr>
              <a:t>Precision = TP/(TP+FP)</a:t>
            </a:r>
          </a:p>
          <a:p>
            <a:r>
              <a:rPr lang="en-US" dirty="0">
                <a:solidFill>
                  <a:schemeClr val="bg1"/>
                </a:solidFill>
              </a:rPr>
              <a:t>F1 =2*(Recall*Precision)/(Recall + Precision)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6774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>
            <a:extLst>
              <a:ext uri="{FF2B5EF4-FFF2-40B4-BE49-F238E27FC236}">
                <a16:creationId xmlns:a16="http://schemas.microsoft.com/office/drawing/2014/main" id="{CCA7C755-531B-734E-9963-9D65286B8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6667"/>
          <a:stretch>
            <a:fillRect/>
          </a:stretch>
        </p:blipFill>
        <p:spPr bwMode="auto">
          <a:xfrm>
            <a:off x="5334000" y="1295400"/>
            <a:ext cx="13041313" cy="106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3C3A2F5-FA34-4C4E-9312-8FD995482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200400"/>
            <a:ext cx="8077200" cy="4495800"/>
          </a:xfrm>
          <a:prstGeom prst="roundRect">
            <a:avLst>
              <a:gd name="adj" fmla="val 16667"/>
            </a:avLst>
          </a:prstGeom>
          <a:solidFill>
            <a:srgbClr val="BBE0E3">
              <a:alpha val="0"/>
            </a:srgbClr>
          </a:solidFill>
          <a:ln w="1270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BB5D137-8BED-8040-B30A-08C4C5F50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9134475"/>
            <a:ext cx="1600200" cy="933450"/>
          </a:xfrm>
          <a:prstGeom prst="roundRect">
            <a:avLst>
              <a:gd name="adj" fmla="val 16667"/>
            </a:avLst>
          </a:prstGeom>
          <a:solidFill>
            <a:srgbClr val="BBE0E3">
              <a:alpha val="0"/>
            </a:srgbClr>
          </a:solidFill>
          <a:ln w="1270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6351235-36AE-9948-A6EE-C9739ED7C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4450" y="4000500"/>
            <a:ext cx="4429125" cy="2895600"/>
          </a:xfrm>
          <a:prstGeom prst="roundRect">
            <a:avLst>
              <a:gd name="adj" fmla="val 16667"/>
            </a:avLst>
          </a:prstGeom>
          <a:solidFill>
            <a:srgbClr val="BBE0E3">
              <a:alpha val="0"/>
            </a:srgbClr>
          </a:solidFill>
          <a:ln w="1270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5000"/>
              <a:t>daypart, day of week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D9B957F-BD8C-DF48-95B3-0ACAACBC8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88" y="4000500"/>
            <a:ext cx="4430712" cy="2895600"/>
          </a:xfrm>
          <a:prstGeom prst="roundRect">
            <a:avLst>
              <a:gd name="adj" fmla="val 16667"/>
            </a:avLst>
          </a:prstGeom>
          <a:solidFill>
            <a:srgbClr val="BBE0E3">
              <a:alpha val="0"/>
            </a:srgbClr>
          </a:solidFill>
          <a:ln w="1270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5000"/>
              <a:t>current place, next place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E1935611-52F8-F84E-AF9A-4CFC0D704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76638" y="5029200"/>
            <a:ext cx="2627312" cy="838200"/>
          </a:xfrm>
          <a:prstGeom prst="rightArrow">
            <a:avLst>
              <a:gd name="adj1" fmla="val 50000"/>
              <a:gd name="adj2" fmla="val 50006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E9434CBB-93CC-2740-8696-542EC97F9A8F}"/>
              </a:ext>
            </a:extLst>
          </p:cNvPr>
          <p:cNvSpPr>
            <a:spLocks noChangeArrowheads="1"/>
          </p:cNvSpPr>
          <p:nvPr/>
        </p:nvSpPr>
        <p:spPr bwMode="auto">
          <a:xfrm rot="-8591712">
            <a:off x="4706938" y="7794625"/>
            <a:ext cx="3511550" cy="838200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7BD73-B0EB-D246-A061-C7C4E7905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Evidence of learning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5C521C-1D6A-0347-BB83-68AFA812D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56812" y="7143750"/>
            <a:ext cx="7303573" cy="4953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2E5B46-ECAA-0D49-B524-BABE12EA3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7308850"/>
            <a:ext cx="7143750" cy="4762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C9D653-C8B2-394D-8193-8E86B876B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6812" y="1958948"/>
            <a:ext cx="7422250" cy="49625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C541AD-64FA-E14F-97FE-846B98FC4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2097073"/>
            <a:ext cx="6968324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5907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21912-E0E8-A64C-9BFF-00248340E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C1B8D-28A9-8245-A67F-F70E82D40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3398" y="2819400"/>
            <a:ext cx="8229601" cy="990600"/>
          </a:xfrm>
        </p:spPr>
        <p:txBody>
          <a:bodyPr/>
          <a:lstStyle/>
          <a:p>
            <a:r>
              <a:rPr lang="en-US" dirty="0" err="1"/>
              <a:t>BiLSTM</a:t>
            </a:r>
            <a:r>
              <a:rPr lang="en-US" dirty="0"/>
              <a:t> (</a:t>
            </a:r>
            <a:r>
              <a:rPr lang="en-US" dirty="0" err="1"/>
              <a:t>Keras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5BC612-3388-2344-BEE1-FB746392FE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983"/>
          <a:stretch/>
        </p:blipFill>
        <p:spPr>
          <a:xfrm>
            <a:off x="11201400" y="1219200"/>
            <a:ext cx="10820400" cy="29350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E5CF4C-4E8F-7A44-930B-893F786CB2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410"/>
          <a:stretch/>
        </p:blipFill>
        <p:spPr>
          <a:xfrm>
            <a:off x="11353800" y="5132160"/>
            <a:ext cx="10515600" cy="289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B1F3FD-947B-8643-8774-C04226F2E6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0464"/>
          <a:stretch/>
        </p:blipFill>
        <p:spPr>
          <a:xfrm>
            <a:off x="11063758" y="8686800"/>
            <a:ext cx="10958042" cy="327025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D8D91CA-ACD7-2144-930A-02848E230F77}"/>
              </a:ext>
            </a:extLst>
          </p:cNvPr>
          <p:cNvSpPr txBox="1">
            <a:spLocks/>
          </p:cNvSpPr>
          <p:nvPr/>
        </p:nvSpPr>
        <p:spPr bwMode="auto">
          <a:xfrm>
            <a:off x="1803397" y="6197600"/>
            <a:ext cx="822960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Wingdings" pitchFamily="2" charset="2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876300" indent="-457200" algn="l" rtl="0" eaLnBrk="0" fontAlgn="base" hangingPunct="0">
              <a:spcBef>
                <a:spcPts val="19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anose="020B0604020202020204" pitchFamily="34" charset="0"/>
              <a:buChar char="-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333500" indent="-457200" algn="l" rtl="0" eaLnBrk="0" fontAlgn="base" hangingPunct="0">
              <a:spcBef>
                <a:spcPts val="16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anose="020B0604020202020204" pitchFamily="34" charset="0"/>
              <a:buChar char="-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790700" indent="-457200" algn="l" rtl="0" eaLnBrk="0" fontAlgn="base" hangingPunct="0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anose="020B0604020202020204" pitchFamily="34" charset="0"/>
              <a:buChar char="-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247900" indent="-457200" algn="l" rtl="0" eaLnBrk="0" fontAlgn="base" hangingPunct="0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anose="020B0604020202020204" pitchFamily="34" charset="0"/>
              <a:buChar char="-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7051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1623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6195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0767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r>
              <a:rPr lang="en-US" kern="0" dirty="0"/>
              <a:t>Embedding + </a:t>
            </a:r>
            <a:r>
              <a:rPr lang="en-US" kern="0" dirty="0" err="1"/>
              <a:t>BiLSTM</a:t>
            </a:r>
            <a:r>
              <a:rPr lang="en-US" kern="0" dirty="0"/>
              <a:t> (</a:t>
            </a:r>
            <a:r>
              <a:rPr lang="en-US" kern="0" dirty="0" err="1"/>
              <a:t>Tensorflow</a:t>
            </a:r>
            <a:r>
              <a:rPr lang="en-US" kern="0" dirty="0"/>
              <a:t>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30EE90-4D5D-084F-8AF6-198061FA5B5A}"/>
              </a:ext>
            </a:extLst>
          </p:cNvPr>
          <p:cNvSpPr txBox="1">
            <a:spLocks/>
          </p:cNvSpPr>
          <p:nvPr/>
        </p:nvSpPr>
        <p:spPr bwMode="auto">
          <a:xfrm>
            <a:off x="1803398" y="9829800"/>
            <a:ext cx="822960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Wingdings" pitchFamily="2" charset="2"/>
              <a:buChar char="§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876300" indent="-457200" algn="l" rtl="0" eaLnBrk="0" fontAlgn="base" hangingPunct="0">
              <a:spcBef>
                <a:spcPts val="19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anose="020B0604020202020204" pitchFamily="34" charset="0"/>
              <a:buChar char="-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333500" indent="-457200" algn="l" rtl="0" eaLnBrk="0" fontAlgn="base" hangingPunct="0">
              <a:spcBef>
                <a:spcPts val="16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anose="020B0604020202020204" pitchFamily="34" charset="0"/>
              <a:buChar char="-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790700" indent="-457200" algn="l" rtl="0" eaLnBrk="0" fontAlgn="base" hangingPunct="0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anose="020B0604020202020204" pitchFamily="34" charset="0"/>
              <a:buChar char="-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247900" indent="-457200" algn="l" rtl="0" eaLnBrk="0" fontAlgn="base" hangingPunct="0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panose="020B0604020202020204" pitchFamily="34" charset="0"/>
              <a:buChar char="-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7051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1623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6195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0767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r>
              <a:rPr lang="en-US" kern="0" dirty="0"/>
              <a:t>Attention + Embedding + </a:t>
            </a:r>
            <a:r>
              <a:rPr lang="en-US" kern="0" dirty="0" err="1"/>
              <a:t>biLSTM</a:t>
            </a:r>
            <a:r>
              <a:rPr lang="en-US" kern="0" dirty="0"/>
              <a:t> (Open-source solution)</a:t>
            </a:r>
          </a:p>
        </p:txBody>
      </p:sp>
    </p:spTree>
    <p:extLst>
      <p:ext uri="{BB962C8B-B14F-4D97-AF65-F5344CB8AC3E}">
        <p14:creationId xmlns:p14="http://schemas.microsoft.com/office/powerpoint/2010/main" val="2436037577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28CAEF0-086D-3D45-B804-674118F90CCC}"/>
              </a:ext>
            </a:extLst>
          </p:cNvPr>
          <p:cNvSpPr/>
          <p:nvPr/>
        </p:nvSpPr>
        <p:spPr bwMode="auto">
          <a:xfrm>
            <a:off x="12081701" y="3772278"/>
            <a:ext cx="9703305" cy="5702838"/>
          </a:xfrm>
          <a:prstGeom prst="rect">
            <a:avLst/>
          </a:prstGeom>
          <a:solidFill>
            <a:srgbClr val="92D050">
              <a:alpha val="17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Analyze, train, deploy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FD7219-6C5B-8648-A17B-2D2C4AF57059}"/>
              </a:ext>
            </a:extLst>
          </p:cNvPr>
          <p:cNvSpPr/>
          <p:nvPr/>
        </p:nvSpPr>
        <p:spPr bwMode="auto">
          <a:xfrm>
            <a:off x="7926701" y="3835400"/>
            <a:ext cx="3671540" cy="5688229"/>
          </a:xfrm>
          <a:prstGeom prst="rect">
            <a:avLst/>
          </a:prstGeom>
          <a:solidFill>
            <a:srgbClr val="00B0F0">
              <a:alpha val="17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Storage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A2A091-1DBB-D84B-8014-D9BBF21A2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Solution architecture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E91068-B021-2141-9AA6-70E1699A3AA3}"/>
              </a:ext>
            </a:extLst>
          </p:cNvPr>
          <p:cNvSpPr/>
          <p:nvPr/>
        </p:nvSpPr>
        <p:spPr bwMode="auto">
          <a:xfrm>
            <a:off x="5131163" y="3835400"/>
            <a:ext cx="2388775" cy="5688229"/>
          </a:xfrm>
          <a:prstGeom prst="rect">
            <a:avLst/>
          </a:prstGeom>
          <a:solidFill>
            <a:srgbClr val="BBE0E3">
              <a:alpha val="41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process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5699F8-B5A8-F04B-B8F5-C8DAA92C3BA8}"/>
              </a:ext>
            </a:extLst>
          </p:cNvPr>
          <p:cNvSpPr/>
          <p:nvPr/>
        </p:nvSpPr>
        <p:spPr bwMode="auto">
          <a:xfrm>
            <a:off x="2362200" y="3835400"/>
            <a:ext cx="2362200" cy="5689600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Ingest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6F6AE7-0CFE-F748-BEC5-E9FAD8F41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451" y="5064257"/>
            <a:ext cx="1511300" cy="1346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F98439-CF66-2047-B83E-B381CBB0ED99}"/>
              </a:ext>
            </a:extLst>
          </p:cNvPr>
          <p:cNvSpPr txBox="1"/>
          <p:nvPr/>
        </p:nvSpPr>
        <p:spPr>
          <a:xfrm>
            <a:off x="2457401" y="6813566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Cloud </a:t>
            </a:r>
            <a:r>
              <a:rPr lang="en-US" sz="3600" dirty="0" err="1"/>
              <a:t>PubSub</a:t>
            </a:r>
            <a:r>
              <a:rPr lang="en-US" sz="3600" dirty="0"/>
              <a:t> for raw data feed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A787DE-D40E-9D40-8E05-66E0CEB44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930" y="5016428"/>
            <a:ext cx="1536700" cy="1536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E9E2CA-6957-7841-8D73-CC00FBC413CE}"/>
              </a:ext>
            </a:extLst>
          </p:cNvPr>
          <p:cNvSpPr txBox="1"/>
          <p:nvPr/>
        </p:nvSpPr>
        <p:spPr>
          <a:xfrm>
            <a:off x="5336084" y="6811532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Cloud </a:t>
            </a:r>
            <a:r>
              <a:rPr lang="en-US" sz="3600" dirty="0" err="1"/>
              <a:t>DataFlow</a:t>
            </a:r>
            <a:r>
              <a:rPr lang="en-US" sz="3600" dirty="0"/>
              <a:t> for ETL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EBF728-29F1-8347-8048-C31FD9979C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464" t="20774" r="27546" b="23001"/>
          <a:stretch/>
        </p:blipFill>
        <p:spPr>
          <a:xfrm>
            <a:off x="12486495" y="7969107"/>
            <a:ext cx="1661203" cy="14331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E27350-E19B-5F44-BAB6-BB0E9CC94535}"/>
              </a:ext>
            </a:extLst>
          </p:cNvPr>
          <p:cNvSpPr txBox="1"/>
          <p:nvPr/>
        </p:nvSpPr>
        <p:spPr>
          <a:xfrm>
            <a:off x="16056897" y="8242692"/>
            <a:ext cx="300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BigQuery</a:t>
            </a:r>
            <a:endParaRPr lang="en-US" sz="3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8F863C8-BCC7-AA45-A1D1-0FB7AA8C29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000" t="33539" r="34000" b="34777"/>
          <a:stretch/>
        </p:blipFill>
        <p:spPr>
          <a:xfrm>
            <a:off x="12051593" y="6194501"/>
            <a:ext cx="2623430" cy="135939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99E910D-F72C-A945-9566-F6B80513F2E8}"/>
              </a:ext>
            </a:extLst>
          </p:cNvPr>
          <p:cNvSpPr txBox="1"/>
          <p:nvPr/>
        </p:nvSpPr>
        <p:spPr>
          <a:xfrm>
            <a:off x="15188591" y="6499220"/>
            <a:ext cx="6490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Google </a:t>
            </a:r>
            <a:r>
              <a:rPr lang="en-US" sz="3600" dirty="0" err="1"/>
              <a:t>Colab</a:t>
            </a:r>
            <a:r>
              <a:rPr lang="en-US" sz="3600" dirty="0"/>
              <a:t> for model creation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D179C24-50EC-A04C-9ADC-A2D5547B9C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94907" y="4416111"/>
            <a:ext cx="1435281" cy="14352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73339D4-F118-9B4B-A11F-9271F94A65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3514" y="5111410"/>
            <a:ext cx="1346736" cy="134673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AE15626-679F-CA47-BD05-F6FFADBBCF0C}"/>
              </a:ext>
            </a:extLst>
          </p:cNvPr>
          <p:cNvSpPr txBox="1"/>
          <p:nvPr/>
        </p:nvSpPr>
        <p:spPr>
          <a:xfrm>
            <a:off x="8803514" y="6822385"/>
            <a:ext cx="2336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Cloud Storage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2BABDB-10D9-5E49-992F-9CA6D9C69D72}"/>
              </a:ext>
            </a:extLst>
          </p:cNvPr>
          <p:cNvSpPr txBox="1"/>
          <p:nvPr/>
        </p:nvSpPr>
        <p:spPr>
          <a:xfrm>
            <a:off x="15190196" y="4810587"/>
            <a:ext cx="6488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Cloud ML for model deployment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27A3B7F-2164-2E41-B8FF-794414975B47}"/>
              </a:ext>
            </a:extLst>
          </p:cNvPr>
          <p:cNvCxnSpPr/>
          <p:nvPr/>
        </p:nvCxnSpPr>
        <p:spPr bwMode="auto">
          <a:xfrm>
            <a:off x="4514801" y="5795463"/>
            <a:ext cx="821283" cy="0"/>
          </a:xfrm>
          <a:prstGeom prst="straightConnector1">
            <a:avLst/>
          </a:prstGeom>
          <a:solidFill>
            <a:srgbClr val="BBE0E3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ADAE1C4-05A1-604E-82A0-0480B8F2020D}"/>
              </a:ext>
            </a:extLst>
          </p:cNvPr>
          <p:cNvCxnSpPr/>
          <p:nvPr/>
        </p:nvCxnSpPr>
        <p:spPr bwMode="auto">
          <a:xfrm>
            <a:off x="7516059" y="5770063"/>
            <a:ext cx="821283" cy="0"/>
          </a:xfrm>
          <a:prstGeom prst="straightConnector1">
            <a:avLst/>
          </a:prstGeom>
          <a:solidFill>
            <a:srgbClr val="BBE0E3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83B99DC-6A4A-7C45-A5C9-993C9E449C6C}"/>
              </a:ext>
            </a:extLst>
          </p:cNvPr>
          <p:cNvCxnSpPr>
            <a:cxnSpLocks/>
          </p:cNvCxnSpPr>
          <p:nvPr/>
        </p:nvCxnSpPr>
        <p:spPr bwMode="auto">
          <a:xfrm>
            <a:off x="10150250" y="6553128"/>
            <a:ext cx="2210538" cy="1689564"/>
          </a:xfrm>
          <a:prstGeom prst="straightConnector1">
            <a:avLst/>
          </a:prstGeom>
          <a:solidFill>
            <a:srgbClr val="BBE0E3"/>
          </a:solidFill>
          <a:ln w="635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36DDA48-8854-A247-874A-C85AA997C4E1}"/>
              </a:ext>
            </a:extLst>
          </p:cNvPr>
          <p:cNvCxnSpPr>
            <a:cxnSpLocks/>
          </p:cNvCxnSpPr>
          <p:nvPr/>
        </p:nvCxnSpPr>
        <p:spPr bwMode="auto">
          <a:xfrm>
            <a:off x="10429855" y="5994578"/>
            <a:ext cx="1797214" cy="870515"/>
          </a:xfrm>
          <a:prstGeom prst="straightConnector1">
            <a:avLst/>
          </a:prstGeom>
          <a:solidFill>
            <a:srgbClr val="BBE0E3"/>
          </a:solidFill>
          <a:ln w="635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E332EB1-AE0D-A74F-97BD-89C31D22FAC7}"/>
              </a:ext>
            </a:extLst>
          </p:cNvPr>
          <p:cNvCxnSpPr>
            <a:cxnSpLocks/>
          </p:cNvCxnSpPr>
          <p:nvPr/>
        </p:nvCxnSpPr>
        <p:spPr bwMode="auto">
          <a:xfrm flipV="1">
            <a:off x="10490674" y="5318685"/>
            <a:ext cx="1736395" cy="197556"/>
          </a:xfrm>
          <a:prstGeom prst="straightConnector1">
            <a:avLst/>
          </a:prstGeom>
          <a:solidFill>
            <a:srgbClr val="BBE0E3"/>
          </a:solidFill>
          <a:ln w="635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3004835-52EE-4E46-A1D5-B88FC4D2CFB7}"/>
              </a:ext>
            </a:extLst>
          </p:cNvPr>
          <p:cNvCxnSpPr>
            <a:cxnSpLocks/>
          </p:cNvCxnSpPr>
          <p:nvPr/>
        </p:nvCxnSpPr>
        <p:spPr bwMode="auto">
          <a:xfrm flipV="1">
            <a:off x="13312548" y="7424584"/>
            <a:ext cx="0" cy="543144"/>
          </a:xfrm>
          <a:prstGeom prst="straightConnector1">
            <a:avLst/>
          </a:prstGeom>
          <a:solidFill>
            <a:srgbClr val="BBE0E3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49F4853-237B-5049-B9BB-D782A43D4067}"/>
              </a:ext>
            </a:extLst>
          </p:cNvPr>
          <p:cNvCxnSpPr>
            <a:cxnSpLocks/>
          </p:cNvCxnSpPr>
          <p:nvPr/>
        </p:nvCxnSpPr>
        <p:spPr bwMode="auto">
          <a:xfrm flipV="1">
            <a:off x="13312547" y="5770063"/>
            <a:ext cx="0" cy="543144"/>
          </a:xfrm>
          <a:prstGeom prst="straightConnector1">
            <a:avLst/>
          </a:prstGeom>
          <a:solidFill>
            <a:srgbClr val="BBE0E3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69448882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0BFFD7F-2F40-4844-8EE3-DA4FAC85C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667000"/>
            <a:ext cx="23368000" cy="8763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7D2A3B4-75FD-0046-B919-05F468015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23134637" cy="1587500"/>
          </a:xfrm>
        </p:spPr>
        <p:txBody>
          <a:bodyPr/>
          <a:lstStyle/>
          <a:p>
            <a:r>
              <a:rPr lang="en-US" b="0" dirty="0">
                <a:solidFill>
                  <a:srgbClr val="FFC000"/>
                </a:solidFill>
              </a:rPr>
              <a:t>Define LSTM model in </a:t>
            </a:r>
            <a:r>
              <a:rPr lang="en-US" b="0" dirty="0" err="1">
                <a:solidFill>
                  <a:srgbClr val="FFC000"/>
                </a:solidFill>
              </a:rPr>
              <a:t>Tensorflow</a:t>
            </a:r>
            <a:r>
              <a:rPr lang="en-US" b="0" dirty="0">
                <a:solidFill>
                  <a:srgbClr val="FFC000"/>
                </a:solidFill>
              </a:rPr>
              <a:t> - Encoder</a:t>
            </a:r>
          </a:p>
        </p:txBody>
      </p:sp>
    </p:spTree>
    <p:extLst>
      <p:ext uri="{BB962C8B-B14F-4D97-AF65-F5344CB8AC3E}">
        <p14:creationId xmlns:p14="http://schemas.microsoft.com/office/powerpoint/2010/main" val="4119681881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D7D80-A968-CB4B-8BBA-C1797BF34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FFC000"/>
                </a:solidFill>
              </a:rPr>
              <a:t>Define LSTM model in </a:t>
            </a:r>
            <a:r>
              <a:rPr lang="en-US" b="0" dirty="0" err="1">
                <a:solidFill>
                  <a:srgbClr val="FFC000"/>
                </a:solidFill>
              </a:rPr>
              <a:t>Tensorflow</a:t>
            </a:r>
            <a:r>
              <a:rPr lang="en-US" b="0" dirty="0">
                <a:solidFill>
                  <a:srgbClr val="FFC000"/>
                </a:solidFill>
              </a:rPr>
              <a:t> - Decoder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2F34BD-0A3B-2942-B8B0-D2C3C820B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83" y="2895600"/>
            <a:ext cx="2351634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57823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73261-AC17-CB4A-A8D7-13A65CC42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FFC000"/>
                </a:solidFill>
              </a:rPr>
              <a:t>Define LSTM model in </a:t>
            </a:r>
            <a:r>
              <a:rPr lang="en-US" b="0" dirty="0" err="1">
                <a:solidFill>
                  <a:srgbClr val="FFC000"/>
                </a:solidFill>
              </a:rPr>
              <a:t>Tensorflow</a:t>
            </a:r>
            <a:r>
              <a:rPr lang="en-US" b="0" dirty="0">
                <a:solidFill>
                  <a:srgbClr val="FFC000"/>
                </a:solidFill>
              </a:rPr>
              <a:t> – Loss function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845ADA-EFEF-D34D-B305-E041C0E83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6" y="4038600"/>
            <a:ext cx="24003000" cy="246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57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7FB8-55C5-8F4A-B5DC-C981D2AD4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FFC000"/>
                </a:solidFill>
              </a:rPr>
              <a:t>Checkpoint – </a:t>
            </a:r>
            <a:r>
              <a:rPr lang="en-US" b="0" dirty="0" err="1">
                <a:solidFill>
                  <a:srgbClr val="FFC000"/>
                </a:solidFill>
              </a:rPr>
              <a:t>Tensorflow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E7FC47-0357-384C-8553-ADB82206C319}"/>
              </a:ext>
            </a:extLst>
          </p:cNvPr>
          <p:cNvSpPr txBox="1"/>
          <p:nvPr/>
        </p:nvSpPr>
        <p:spPr>
          <a:xfrm>
            <a:off x="8458200" y="2133600"/>
            <a:ext cx="15697199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# Add ops to save and restore all the variables.</a:t>
            </a:r>
          </a:p>
          <a:p>
            <a:r>
              <a:rPr lang="en-US" sz="3600" dirty="0">
                <a:solidFill>
                  <a:schemeClr val="bg1"/>
                </a:solidFill>
              </a:rPr>
              <a:t>saver = </a:t>
            </a:r>
            <a:r>
              <a:rPr lang="en-US" sz="3600" dirty="0" err="1">
                <a:solidFill>
                  <a:srgbClr val="FF40FF"/>
                </a:solidFill>
              </a:rPr>
              <a:t>tf.train.Saver</a:t>
            </a:r>
            <a:r>
              <a:rPr lang="en-US" sz="3600" dirty="0">
                <a:solidFill>
                  <a:schemeClr val="bg1"/>
                </a:solidFill>
              </a:rPr>
              <a:t>()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 err="1">
                <a:solidFill>
                  <a:schemeClr val="bg1"/>
                </a:solidFill>
              </a:rPr>
              <a:t>sess.run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 err="1">
                <a:solidFill>
                  <a:schemeClr val="bg1"/>
                </a:solidFill>
              </a:rPr>
              <a:t>tf.global_variables_initializer</a:t>
            </a:r>
            <a:r>
              <a:rPr lang="en-US" sz="3600" dirty="0">
                <a:solidFill>
                  <a:schemeClr val="bg1"/>
                </a:solidFill>
              </a:rPr>
              <a:t>())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 err="1">
                <a:solidFill>
                  <a:schemeClr val="bg1"/>
                </a:solidFill>
              </a:rPr>
              <a:t>best_loss</a:t>
            </a:r>
            <a:r>
              <a:rPr lang="en-US" sz="3600" dirty="0">
                <a:solidFill>
                  <a:schemeClr val="bg1"/>
                </a:solidFill>
              </a:rPr>
              <a:t> = 1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for </a:t>
            </a:r>
            <a:r>
              <a:rPr lang="en-US" sz="3600" dirty="0" err="1">
                <a:solidFill>
                  <a:schemeClr val="bg1"/>
                </a:solidFill>
              </a:rPr>
              <a:t>epoch_i</a:t>
            </a:r>
            <a:r>
              <a:rPr lang="en-US" sz="3600" dirty="0">
                <a:solidFill>
                  <a:schemeClr val="bg1"/>
                </a:solidFill>
              </a:rPr>
              <a:t> in range(epochs):</a:t>
            </a:r>
          </a:p>
          <a:p>
            <a:r>
              <a:rPr lang="en-US" sz="3600" dirty="0">
                <a:solidFill>
                  <a:schemeClr val="bg1"/>
                </a:solidFill>
              </a:rPr>
              <a:t>    for </a:t>
            </a:r>
            <a:r>
              <a:rPr lang="en-US" sz="3600" dirty="0" err="1">
                <a:solidFill>
                  <a:schemeClr val="bg1"/>
                </a:solidFill>
              </a:rPr>
              <a:t>batch_i</a:t>
            </a:r>
            <a:r>
              <a:rPr lang="en-US" sz="3600" dirty="0">
                <a:solidFill>
                  <a:schemeClr val="bg1"/>
                </a:solidFill>
              </a:rPr>
              <a:t>, (</a:t>
            </a:r>
            <a:r>
              <a:rPr lang="en-US" sz="3600" dirty="0" err="1">
                <a:solidFill>
                  <a:schemeClr val="bg1"/>
                </a:solidFill>
              </a:rPr>
              <a:t>source_batch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target_batch</a:t>
            </a:r>
            <a:r>
              <a:rPr lang="en-US" sz="3600" dirty="0">
                <a:solidFill>
                  <a:schemeClr val="bg1"/>
                </a:solidFill>
              </a:rPr>
              <a:t>) in enumerate(</a:t>
            </a:r>
            <a:r>
              <a:rPr lang="en-US" sz="3600" dirty="0" err="1">
                <a:solidFill>
                  <a:schemeClr val="bg1"/>
                </a:solidFill>
              </a:rPr>
              <a:t>batch_data</a:t>
            </a:r>
            <a:r>
              <a:rPr lang="en-US" sz="3600" dirty="0">
                <a:solidFill>
                  <a:schemeClr val="bg1"/>
                </a:solidFill>
              </a:rPr>
              <a:t>(….):</a:t>
            </a:r>
          </a:p>
          <a:p>
            <a:r>
              <a:rPr lang="en-US" sz="3600" dirty="0">
                <a:solidFill>
                  <a:schemeClr val="bg1"/>
                </a:solidFill>
              </a:rPr>
              <a:t>        _, </a:t>
            </a:r>
            <a:r>
              <a:rPr lang="en-US" sz="3600" dirty="0" err="1">
                <a:solidFill>
                  <a:schemeClr val="bg1"/>
                </a:solidFill>
              </a:rPr>
              <a:t>batch_loss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batch_logits</a:t>
            </a:r>
            <a:r>
              <a:rPr lang="en-US" sz="3600" dirty="0">
                <a:solidFill>
                  <a:schemeClr val="bg1"/>
                </a:solidFill>
              </a:rPr>
              <a:t> = </a:t>
            </a:r>
            <a:r>
              <a:rPr lang="en-US" sz="3600" dirty="0" err="1">
                <a:solidFill>
                  <a:srgbClr val="FF40FF"/>
                </a:solidFill>
              </a:rPr>
              <a:t>sess.run</a:t>
            </a:r>
            <a:r>
              <a:rPr lang="en-US" sz="3600" dirty="0">
                <a:solidFill>
                  <a:schemeClr val="bg1"/>
                </a:solidFill>
              </a:rPr>
              <a:t>([optimizer, loss, logits],</a:t>
            </a:r>
          </a:p>
          <a:p>
            <a:r>
              <a:rPr lang="en-US" sz="3600" dirty="0">
                <a:solidFill>
                  <a:schemeClr val="bg1"/>
                </a:solidFill>
              </a:rPr>
              <a:t>            </a:t>
            </a:r>
            <a:r>
              <a:rPr lang="en-US" sz="3600" dirty="0" err="1">
                <a:solidFill>
                  <a:schemeClr val="bg1"/>
                </a:solidFill>
              </a:rPr>
              <a:t>feed_dict</a:t>
            </a:r>
            <a:r>
              <a:rPr lang="en-US" sz="3600" dirty="0">
                <a:solidFill>
                  <a:schemeClr val="bg1"/>
                </a:solidFill>
              </a:rPr>
              <a:t> = {….})</a:t>
            </a:r>
          </a:p>
          <a:p>
            <a:r>
              <a:rPr lang="en-US" sz="3600" dirty="0">
                <a:solidFill>
                  <a:schemeClr val="bg1"/>
                </a:solidFill>
              </a:rPr>
              <a:t>    accuracy = </a:t>
            </a:r>
            <a:r>
              <a:rPr lang="en-US" sz="3600" dirty="0" err="1">
                <a:solidFill>
                  <a:schemeClr val="bg1"/>
                </a:solidFill>
              </a:rPr>
              <a:t>np.mean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 err="1">
                <a:solidFill>
                  <a:schemeClr val="bg1"/>
                </a:solidFill>
              </a:rPr>
              <a:t>batch_logits.argmax</a:t>
            </a:r>
            <a:r>
              <a:rPr lang="en-US" sz="3600" dirty="0">
                <a:solidFill>
                  <a:schemeClr val="bg1"/>
                </a:solidFill>
              </a:rPr>
              <a:t>(axis=-1) == </a:t>
            </a:r>
            <a:r>
              <a:rPr lang="en-US" sz="3600" dirty="0" err="1">
                <a:solidFill>
                  <a:schemeClr val="bg1"/>
                </a:solidFill>
              </a:rPr>
              <a:t>target_batch</a:t>
            </a:r>
            <a:r>
              <a:rPr lang="en-US" sz="3600" dirty="0">
                <a:solidFill>
                  <a:schemeClr val="bg1"/>
                </a:solidFill>
              </a:rPr>
              <a:t>[:,1:])</a:t>
            </a:r>
          </a:p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# Checkpoint by minimum loss</a:t>
            </a:r>
          </a:p>
          <a:p>
            <a:r>
              <a:rPr lang="en-US" sz="3600" dirty="0">
                <a:solidFill>
                  <a:schemeClr val="bg1"/>
                </a:solidFill>
              </a:rPr>
              <a:t>    if (</a:t>
            </a:r>
            <a:r>
              <a:rPr lang="en-US" sz="3600" dirty="0" err="1">
                <a:solidFill>
                  <a:schemeClr val="bg1"/>
                </a:solidFill>
              </a:rPr>
              <a:t>batch_loss</a:t>
            </a:r>
            <a:r>
              <a:rPr lang="en-US" sz="3600" dirty="0">
                <a:solidFill>
                  <a:schemeClr val="bg1"/>
                </a:solidFill>
              </a:rPr>
              <a:t> &lt; </a:t>
            </a:r>
            <a:r>
              <a:rPr lang="en-US" sz="3600" dirty="0" err="1">
                <a:solidFill>
                  <a:schemeClr val="bg1"/>
                </a:solidFill>
              </a:rPr>
              <a:t>best_loss</a:t>
            </a:r>
            <a:r>
              <a:rPr lang="en-US" sz="3600" dirty="0">
                <a:solidFill>
                  <a:schemeClr val="bg1"/>
                </a:solidFill>
              </a:rPr>
              <a:t>):</a:t>
            </a:r>
          </a:p>
          <a:p>
            <a:r>
              <a:rPr lang="en-US" sz="3600" dirty="0">
                <a:solidFill>
                  <a:schemeClr val="bg1"/>
                </a:solidFill>
              </a:rPr>
              <a:t>        </a:t>
            </a:r>
            <a:r>
              <a:rPr lang="en-US" sz="3600" dirty="0" err="1">
                <a:solidFill>
                  <a:schemeClr val="bg1"/>
                </a:solidFill>
              </a:rPr>
              <a:t>best_loss</a:t>
            </a:r>
            <a:r>
              <a:rPr lang="en-US" sz="3600" dirty="0">
                <a:solidFill>
                  <a:schemeClr val="bg1"/>
                </a:solidFill>
              </a:rPr>
              <a:t> = </a:t>
            </a:r>
            <a:r>
              <a:rPr lang="en-US" sz="3600" dirty="0" err="1">
                <a:solidFill>
                  <a:schemeClr val="bg1"/>
                </a:solidFill>
              </a:rPr>
              <a:t>batch_loss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</a:p>
          <a:p>
            <a:r>
              <a:rPr lang="en-US" sz="3600" dirty="0">
                <a:solidFill>
                  <a:schemeClr val="bg1"/>
                </a:solidFill>
              </a:rPr>
              <a:t>        </a:t>
            </a:r>
            <a:r>
              <a:rPr lang="en-US" sz="3600" dirty="0" err="1">
                <a:solidFill>
                  <a:schemeClr val="bg1"/>
                </a:solidFill>
              </a:rPr>
              <a:t>save_path</a:t>
            </a:r>
            <a:r>
              <a:rPr lang="en-US" sz="3600" dirty="0">
                <a:solidFill>
                  <a:schemeClr val="bg1"/>
                </a:solidFill>
              </a:rPr>
              <a:t> = </a:t>
            </a:r>
            <a:r>
              <a:rPr lang="en-US" sz="3600" dirty="0" err="1">
                <a:solidFill>
                  <a:srgbClr val="FF40FF"/>
                </a:solidFill>
              </a:rPr>
              <a:t>saver.save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 err="1">
                <a:solidFill>
                  <a:schemeClr val="bg1"/>
                </a:solidFill>
              </a:rPr>
              <a:t>sess</a:t>
            </a:r>
            <a:r>
              <a:rPr lang="en-US" sz="3600" dirty="0">
                <a:solidFill>
                  <a:schemeClr val="bg1"/>
                </a:solidFill>
              </a:rPr>
              <a:t>, "/</a:t>
            </a:r>
            <a:r>
              <a:rPr lang="en-US" sz="3600" dirty="0" err="1">
                <a:solidFill>
                  <a:schemeClr val="bg1"/>
                </a:solidFill>
              </a:rPr>
              <a:t>tmp</a:t>
            </a:r>
            <a:r>
              <a:rPr lang="en-US" sz="3600" dirty="0">
                <a:solidFill>
                  <a:schemeClr val="bg1"/>
                </a:solidFill>
              </a:rPr>
              <a:t>/</a:t>
            </a:r>
            <a:r>
              <a:rPr lang="en-US" sz="3600" dirty="0" err="1">
                <a:solidFill>
                  <a:schemeClr val="bg1"/>
                </a:solidFill>
              </a:rPr>
              <a:t>model.ckpt</a:t>
            </a:r>
            <a:r>
              <a:rPr lang="en-US" sz="3600" dirty="0">
                <a:solidFill>
                  <a:schemeClr val="bg1"/>
                </a:solidFill>
              </a:rPr>
              <a:t>")</a:t>
            </a:r>
          </a:p>
          <a:p>
            <a:r>
              <a:rPr lang="en-US" sz="3600" dirty="0">
                <a:solidFill>
                  <a:schemeClr val="bg1"/>
                </a:solidFill>
              </a:rPr>
              <a:t>        print("Model saved in file: %s" % </a:t>
            </a:r>
            <a:r>
              <a:rPr lang="en-US" sz="3600" dirty="0" err="1">
                <a:solidFill>
                  <a:schemeClr val="bg1"/>
                </a:solidFill>
              </a:rPr>
              <a:t>save_path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8E63C0-10DE-0A45-ACFC-768245839C88}"/>
              </a:ext>
            </a:extLst>
          </p:cNvPr>
          <p:cNvSpPr txBox="1"/>
          <p:nvPr/>
        </p:nvSpPr>
        <p:spPr>
          <a:xfrm>
            <a:off x="1905000" y="3657600"/>
            <a:ext cx="419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solidFill>
                  <a:srgbClr val="FF40FF"/>
                </a:solidFill>
              </a:rPr>
              <a:t>tf.train.Saver</a:t>
            </a:r>
            <a:r>
              <a:rPr lang="en-US" sz="4200" dirty="0">
                <a:solidFill>
                  <a:srgbClr val="FF40FF"/>
                </a:solidFill>
              </a:rPr>
              <a:t> </a:t>
            </a:r>
            <a:r>
              <a:rPr lang="en-US" sz="4200" dirty="0">
                <a:solidFill>
                  <a:schemeClr val="bg1"/>
                </a:solidFill>
              </a:rPr>
              <a:t>class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AEE3DE-27A9-E247-8026-8C1E4FC755CB}"/>
              </a:ext>
            </a:extLst>
          </p:cNvPr>
          <p:cNvCxnSpPr>
            <a:cxnSpLocks/>
          </p:cNvCxnSpPr>
          <p:nvPr/>
        </p:nvCxnSpPr>
        <p:spPr bwMode="auto">
          <a:xfrm>
            <a:off x="7391400" y="2438400"/>
            <a:ext cx="0" cy="9205496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23075035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92370-4724-434A-BB1C-58C1383E5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FFC000"/>
                </a:solidFill>
              </a:rPr>
              <a:t>Checkpoint – </a:t>
            </a:r>
            <a:r>
              <a:rPr lang="en-US" b="0" dirty="0" err="1">
                <a:solidFill>
                  <a:srgbClr val="FFC000"/>
                </a:solidFill>
              </a:rPr>
              <a:t>Keras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3A0093-D1F8-204F-A8D3-AF787F3F8F81}"/>
              </a:ext>
            </a:extLst>
          </p:cNvPr>
          <p:cNvSpPr/>
          <p:nvPr/>
        </p:nvSpPr>
        <p:spPr>
          <a:xfrm>
            <a:off x="8839200" y="2997498"/>
            <a:ext cx="146304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from </a:t>
            </a:r>
            <a:r>
              <a:rPr lang="en-US" sz="3600" dirty="0" err="1">
                <a:solidFill>
                  <a:srgbClr val="FF40FF"/>
                </a:solidFill>
              </a:rPr>
              <a:t>keras.callbacks</a:t>
            </a:r>
            <a:r>
              <a:rPr lang="en-US" sz="3600" dirty="0">
                <a:solidFill>
                  <a:srgbClr val="FF40FF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import </a:t>
            </a:r>
            <a:r>
              <a:rPr lang="en-US" sz="3600" dirty="0" err="1">
                <a:solidFill>
                  <a:srgbClr val="FF40FF"/>
                </a:solidFill>
              </a:rPr>
              <a:t>ModelCheckpoint</a:t>
            </a:r>
            <a:endParaRPr lang="en-US" sz="3600" dirty="0">
              <a:solidFill>
                <a:srgbClr val="FF40FF"/>
              </a:solidFill>
            </a:endParaRPr>
          </a:p>
          <a:p>
            <a:endParaRPr lang="en-US" sz="3600" dirty="0">
              <a:solidFill>
                <a:srgbClr val="FF40FF"/>
              </a:solidFill>
            </a:endParaRPr>
          </a:p>
          <a:p>
            <a:r>
              <a:rPr lang="en-US" sz="3600" dirty="0">
                <a:solidFill>
                  <a:srgbClr val="FFFF00"/>
                </a:solidFill>
              </a:rPr>
              <a:t>checkpoint</a:t>
            </a:r>
            <a:r>
              <a:rPr lang="en-US" sz="3600" dirty="0">
                <a:solidFill>
                  <a:schemeClr val="bg1"/>
                </a:solidFill>
              </a:rPr>
              <a:t> = </a:t>
            </a:r>
            <a:r>
              <a:rPr lang="en-US" sz="3600" dirty="0" err="1">
                <a:solidFill>
                  <a:srgbClr val="FF40FF"/>
                </a:solidFill>
              </a:rPr>
              <a:t>ModelCheckpoint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 err="1">
                <a:solidFill>
                  <a:schemeClr val="bg1"/>
                </a:solidFill>
              </a:rPr>
              <a:t>model_checkpoint</a:t>
            </a:r>
            <a:r>
              <a:rPr lang="en-US" sz="3600" dirty="0">
                <a:solidFill>
                  <a:schemeClr val="bg1"/>
                </a:solidFill>
              </a:rPr>
              <a:t>, monitor='</a:t>
            </a:r>
            <a:r>
              <a:rPr lang="en-US" sz="3600" dirty="0" err="1">
                <a:solidFill>
                  <a:schemeClr val="bg1"/>
                </a:solidFill>
              </a:rPr>
              <a:t>val_loss</a:t>
            </a:r>
            <a:r>
              <a:rPr lang="en-US" sz="3600" dirty="0">
                <a:solidFill>
                  <a:schemeClr val="bg1"/>
                </a:solidFill>
              </a:rPr>
              <a:t>', verbose=1,</a:t>
            </a:r>
          </a:p>
          <a:p>
            <a:r>
              <a:rPr lang="en-US" sz="3600" dirty="0" err="1">
                <a:solidFill>
                  <a:schemeClr val="bg1"/>
                </a:solidFill>
              </a:rPr>
              <a:t>save_best_only</a:t>
            </a:r>
            <a:r>
              <a:rPr lang="en-US" sz="3600" dirty="0">
                <a:solidFill>
                  <a:schemeClr val="bg1"/>
                </a:solidFill>
              </a:rPr>
              <a:t>=True, mode='min’)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 err="1">
                <a:solidFill>
                  <a:schemeClr val="bg1"/>
                </a:solidFill>
              </a:rPr>
              <a:t>model.fit</a:t>
            </a:r>
            <a:r>
              <a:rPr lang="en-US" sz="3600" dirty="0">
                <a:solidFill>
                  <a:schemeClr val="bg1"/>
                </a:solidFill>
              </a:rPr>
              <a:t>([</a:t>
            </a:r>
            <a:r>
              <a:rPr lang="en-US" sz="3600" dirty="0" err="1">
                <a:solidFill>
                  <a:schemeClr val="bg1"/>
                </a:solidFill>
              </a:rPr>
              <a:t>encoder_input_data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decoder_input_data</a:t>
            </a:r>
            <a:r>
              <a:rPr lang="en-US" sz="3600" dirty="0">
                <a:solidFill>
                  <a:schemeClr val="bg1"/>
                </a:solidFill>
              </a:rPr>
              <a:t>], </a:t>
            </a:r>
            <a:r>
              <a:rPr lang="en-US" sz="3600" dirty="0" err="1">
                <a:solidFill>
                  <a:schemeClr val="bg1"/>
                </a:solidFill>
              </a:rPr>
              <a:t>decoder_target_data</a:t>
            </a:r>
            <a:r>
              <a:rPr lang="en-US" sz="3600" dirty="0">
                <a:solidFill>
                  <a:schemeClr val="bg1"/>
                </a:solidFill>
              </a:rPr>
              <a:t>,</a:t>
            </a:r>
          </a:p>
          <a:p>
            <a:r>
              <a:rPr lang="en-US" sz="3600" dirty="0">
                <a:solidFill>
                  <a:schemeClr val="bg1"/>
                </a:solidFill>
              </a:rPr>
              <a:t>          </a:t>
            </a:r>
            <a:r>
              <a:rPr lang="en-US" sz="3600" dirty="0" err="1">
                <a:solidFill>
                  <a:schemeClr val="bg1"/>
                </a:solidFill>
              </a:rPr>
              <a:t>batch_size</a:t>
            </a:r>
            <a:r>
              <a:rPr lang="en-US" sz="3600" dirty="0">
                <a:solidFill>
                  <a:schemeClr val="bg1"/>
                </a:solidFill>
              </a:rPr>
              <a:t>=</a:t>
            </a:r>
            <a:r>
              <a:rPr lang="en-US" sz="3600" dirty="0" err="1">
                <a:solidFill>
                  <a:schemeClr val="bg1"/>
                </a:solidFill>
              </a:rPr>
              <a:t>batch_size_num</a:t>
            </a:r>
            <a:r>
              <a:rPr lang="en-US" sz="3600" dirty="0">
                <a:solidFill>
                  <a:schemeClr val="bg1"/>
                </a:solidFill>
              </a:rPr>
              <a:t>,</a:t>
            </a:r>
          </a:p>
          <a:p>
            <a:r>
              <a:rPr lang="en-US" sz="3600" dirty="0">
                <a:solidFill>
                  <a:schemeClr val="bg1"/>
                </a:solidFill>
              </a:rPr>
              <a:t>          epochs=</a:t>
            </a:r>
            <a:r>
              <a:rPr lang="en-US" sz="3600" dirty="0" err="1">
                <a:solidFill>
                  <a:schemeClr val="bg1"/>
                </a:solidFill>
              </a:rPr>
              <a:t>epoch_num</a:t>
            </a:r>
            <a:r>
              <a:rPr lang="en-US" sz="3600" dirty="0">
                <a:solidFill>
                  <a:schemeClr val="bg1"/>
                </a:solidFill>
              </a:rPr>
              <a:t>,</a:t>
            </a:r>
          </a:p>
          <a:p>
            <a:r>
              <a:rPr lang="en-US" sz="3600" dirty="0">
                <a:solidFill>
                  <a:schemeClr val="bg1"/>
                </a:solidFill>
              </a:rPr>
              <a:t>          </a:t>
            </a:r>
            <a:r>
              <a:rPr lang="en-US" sz="3600" dirty="0" err="1">
                <a:solidFill>
                  <a:schemeClr val="bg1"/>
                </a:solidFill>
              </a:rPr>
              <a:t>validation_split</a:t>
            </a:r>
            <a:r>
              <a:rPr lang="en-US" sz="3600" dirty="0">
                <a:solidFill>
                  <a:schemeClr val="bg1"/>
                </a:solidFill>
              </a:rPr>
              <a:t>=0.2,</a:t>
            </a:r>
          </a:p>
          <a:p>
            <a:r>
              <a:rPr lang="en-US" sz="3600" dirty="0">
                <a:solidFill>
                  <a:srgbClr val="FF40FF"/>
                </a:solidFill>
              </a:rPr>
              <a:t>          callbacks=[</a:t>
            </a:r>
            <a:r>
              <a:rPr lang="en-US" sz="3600" dirty="0">
                <a:solidFill>
                  <a:srgbClr val="FFFF00"/>
                </a:solidFill>
              </a:rPr>
              <a:t>checkpoint</a:t>
            </a:r>
            <a:r>
              <a:rPr lang="en-US" sz="3600" dirty="0">
                <a:solidFill>
                  <a:srgbClr val="FF40FF"/>
                </a:solidFill>
              </a:rPr>
              <a:t>]</a:t>
            </a:r>
            <a:r>
              <a:rPr lang="en-US" sz="3600" dirty="0">
                <a:solidFill>
                  <a:schemeClr val="bg1"/>
                </a:solidFill>
              </a:rPr>
              <a:t>, verbose=2)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# Save model</a:t>
            </a:r>
          </a:p>
          <a:p>
            <a:r>
              <a:rPr lang="en-US" sz="3600" dirty="0" err="1">
                <a:solidFill>
                  <a:schemeClr val="bg1"/>
                </a:solidFill>
              </a:rPr>
              <a:t>model.save</a:t>
            </a:r>
            <a:r>
              <a:rPr lang="en-US" sz="3600" dirty="0">
                <a:solidFill>
                  <a:schemeClr val="bg1"/>
                </a:solidFill>
              </a:rPr>
              <a:t>('/</a:t>
            </a:r>
            <a:r>
              <a:rPr lang="en-US" sz="3600" dirty="0" err="1">
                <a:solidFill>
                  <a:schemeClr val="bg1"/>
                </a:solidFill>
              </a:rPr>
              <a:t>tmp</a:t>
            </a:r>
            <a:r>
              <a:rPr lang="en-US" sz="3600" dirty="0">
                <a:solidFill>
                  <a:schemeClr val="bg1"/>
                </a:solidFill>
              </a:rPr>
              <a:t>/'+ </a:t>
            </a:r>
            <a:r>
              <a:rPr lang="en-US" sz="3600" dirty="0" err="1">
                <a:solidFill>
                  <a:schemeClr val="bg1"/>
                </a:solidFill>
              </a:rPr>
              <a:t>model_name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C27340-DD66-C145-8819-C6CC9D85E25D}"/>
              </a:ext>
            </a:extLst>
          </p:cNvPr>
          <p:cNvCxnSpPr/>
          <p:nvPr/>
        </p:nvCxnSpPr>
        <p:spPr bwMode="auto">
          <a:xfrm>
            <a:off x="6934200" y="2438400"/>
            <a:ext cx="101600" cy="8432800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BE0C14-9F45-6648-9B9D-75240A272222}"/>
              </a:ext>
            </a:extLst>
          </p:cNvPr>
          <p:cNvCxnSpPr>
            <a:cxnSpLocks/>
          </p:cNvCxnSpPr>
          <p:nvPr/>
        </p:nvCxnSpPr>
        <p:spPr bwMode="auto">
          <a:xfrm>
            <a:off x="7391400" y="2438400"/>
            <a:ext cx="0" cy="9205496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35E2DF2-36FD-A042-BB0C-B1CA8CB5BF84}"/>
              </a:ext>
            </a:extLst>
          </p:cNvPr>
          <p:cNvSpPr txBox="1"/>
          <p:nvPr/>
        </p:nvSpPr>
        <p:spPr>
          <a:xfrm>
            <a:off x="1905000" y="3657600"/>
            <a:ext cx="419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solidFill>
                  <a:srgbClr val="FF40FF"/>
                </a:solidFill>
              </a:rPr>
              <a:t>keras.callbacks</a:t>
            </a:r>
            <a:endParaRPr lang="en-US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982067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2E87B-50FB-334F-9E6E-19F39810B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8620F-97A7-7E46-A531-773791615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Leverage business rules to tokenize events of interest.</a:t>
            </a:r>
          </a:p>
          <a:p>
            <a:r>
              <a:rPr lang="en-US" dirty="0"/>
              <a:t>Pad to fixed lengths for input and output that fits business rules.</a:t>
            </a:r>
          </a:p>
          <a:p>
            <a:r>
              <a:rPr lang="en-US" dirty="0"/>
              <a:t>State of the art: Attention + bidirectional LSTM.</a:t>
            </a:r>
          </a:p>
          <a:p>
            <a:r>
              <a:rPr lang="en-US" dirty="0"/>
              <a:t>Leverage open-source implementation.</a:t>
            </a:r>
          </a:p>
          <a:p>
            <a:r>
              <a:rPr lang="en-US" dirty="0" err="1"/>
              <a:t>Keras</a:t>
            </a:r>
            <a:r>
              <a:rPr lang="en-US" dirty="0"/>
              <a:t> vs. </a:t>
            </a:r>
            <a:r>
              <a:rPr lang="en-US" dirty="0" err="1"/>
              <a:t>Tensorflow</a:t>
            </a:r>
            <a:r>
              <a:rPr lang="en-US" dirty="0"/>
              <a:t> – During development, scoring pipeline for holdout data is more complex in </a:t>
            </a:r>
            <a:r>
              <a:rPr lang="en-US" dirty="0" err="1"/>
              <a:t>Keras</a:t>
            </a:r>
            <a:r>
              <a:rPr lang="en-US" dirty="0"/>
              <a:t> than in </a:t>
            </a:r>
            <a:r>
              <a:rPr lang="en-US" dirty="0" err="1"/>
              <a:t>Tensorflow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84899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5B896-506A-6345-958A-75F6A5036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327EF-71CD-774E-958C-973AED176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Modeling behavioral history helps address privacy or CRM data abuse concerns.</a:t>
            </a:r>
          </a:p>
          <a:p>
            <a:r>
              <a:rPr lang="en-US" dirty="0"/>
              <a:t>Customer behavior and engagement models may take advantage of LSTM framework.</a:t>
            </a:r>
          </a:p>
          <a:p>
            <a:r>
              <a:rPr lang="en-US" dirty="0"/>
              <a:t>The framework can support both near real-time and batch scoring.</a:t>
            </a:r>
          </a:p>
          <a:p>
            <a:r>
              <a:rPr lang="en-US" dirty="0"/>
              <a:t>Unlimited tokenization and vocab size – perfect for complex, diverse events or touchpoints.</a:t>
            </a:r>
          </a:p>
          <a:p>
            <a:r>
              <a:rPr lang="en-US" dirty="0"/>
              <a:t>To be decided by heuristics:</a:t>
            </a:r>
          </a:p>
          <a:p>
            <a:pPr lvl="1"/>
            <a:r>
              <a:rPr lang="en-US" dirty="0"/>
              <a:t>Justify business rules and assumptions.</a:t>
            </a:r>
          </a:p>
          <a:p>
            <a:pPr lvl="1"/>
            <a:r>
              <a:rPr lang="en-US" dirty="0"/>
              <a:t>Tolerance for error </a:t>
            </a:r>
          </a:p>
          <a:p>
            <a:pPr lvl="1"/>
            <a:r>
              <a:rPr lang="en-US" dirty="0"/>
              <a:t>Implication for plan or actions.</a:t>
            </a:r>
          </a:p>
          <a:p>
            <a:pPr lvl="1"/>
            <a:endParaRPr lang="en-US" dirty="0"/>
          </a:p>
          <a:p>
            <a:r>
              <a:rPr lang="en-US" dirty="0"/>
              <a:t>To be done:</a:t>
            </a:r>
          </a:p>
          <a:p>
            <a:pPr lvl="1"/>
            <a:r>
              <a:rPr lang="en-US" dirty="0"/>
              <a:t>Model accuracy improvement</a:t>
            </a:r>
          </a:p>
          <a:p>
            <a:pPr lvl="1"/>
            <a:r>
              <a:rPr lang="en-US" dirty="0"/>
              <a:t>Model interpretability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01875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C025AEE5-FE2C-5F48-801D-0F7CBF0133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does it knows….</a:t>
            </a:r>
          </a:p>
        </p:txBody>
      </p:sp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8FCC86E9-9C66-3F44-AA58-07652FECBB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does it know it’s time for me to go to work?</a:t>
            </a:r>
          </a:p>
          <a:p>
            <a:pPr eaLnBrk="1" hangingPunct="1"/>
            <a:r>
              <a:rPr lang="en-US" altLang="en-US"/>
              <a:t>How does it know where I work?</a:t>
            </a:r>
          </a:p>
          <a:p>
            <a:pPr eaLnBrk="1" hangingPunct="1"/>
            <a:r>
              <a:rPr lang="en-US" altLang="en-US"/>
              <a:t>How does it know I am headed to work?</a:t>
            </a:r>
          </a:p>
          <a:p>
            <a:endParaRPr lang="en-US" altLang="en-US"/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9B90F-14B1-5C47-84DA-CE1373685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My GitHub Gist </a:t>
            </a:r>
            <a:r>
              <a:rPr lang="en-US" dirty="0" err="1"/>
              <a:t>Jupyter</a:t>
            </a:r>
            <a:r>
              <a:rPr lang="en-US" dirty="0"/>
              <a:t> notebooks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C35CA-0A50-0A44-BD5E-8FDC1D80F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b="1" dirty="0">
                <a:hlinkClick r:id="rId2"/>
              </a:rPr>
              <a:t>https://tinyurl.com/y8bmqoa6</a:t>
            </a:r>
            <a:r>
              <a:rPr lang="en-US" sz="6000" b="1" dirty="0"/>
              <a:t>   (</a:t>
            </a:r>
            <a:r>
              <a:rPr lang="en-US" sz="6000" b="1" dirty="0" err="1"/>
              <a:t>Keras</a:t>
            </a:r>
            <a:r>
              <a:rPr lang="en-US" sz="6000" b="1" dirty="0"/>
              <a:t>)</a:t>
            </a:r>
          </a:p>
          <a:p>
            <a:r>
              <a:rPr lang="en-US" sz="6000" b="1" dirty="0">
                <a:hlinkClick r:id="rId3"/>
              </a:rPr>
              <a:t>https://tinyurl.com/y8rduwys</a:t>
            </a:r>
            <a:r>
              <a:rPr lang="en-US" sz="6000" b="1" dirty="0"/>
              <a:t>    (</a:t>
            </a:r>
            <a:r>
              <a:rPr lang="en-US" sz="6000" b="1" dirty="0" err="1"/>
              <a:t>Tensorflow</a:t>
            </a:r>
            <a:r>
              <a:rPr lang="en-US" sz="6000" b="1" dirty="0"/>
              <a:t>)</a:t>
            </a:r>
          </a:p>
          <a:p>
            <a:endParaRPr lang="en-US" sz="6000" b="1" dirty="0"/>
          </a:p>
          <a:p>
            <a:r>
              <a:rPr lang="en-US" sz="6000" b="1" dirty="0">
                <a:hlinkClick r:id="rId4"/>
              </a:rPr>
              <a:t>https://gist.github.com/shinchan75034</a:t>
            </a:r>
            <a:r>
              <a:rPr lang="en-US" sz="6000" b="1" dirty="0"/>
              <a:t> (Gist)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052766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D6E44-C083-F042-8BD9-BB6CB9AAD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and special thanks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ACE17-2FA9-6F4A-9B19-06E33A894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35517"/>
            <a:ext cx="12099924" cy="6756400"/>
          </a:xfrm>
        </p:spPr>
        <p:txBody>
          <a:bodyPr/>
          <a:lstStyle/>
          <a:p>
            <a:pPr algn="r"/>
            <a:r>
              <a:rPr lang="en-US" b="1" dirty="0">
                <a:hlinkClick r:id="rId2"/>
              </a:rPr>
              <a:t>machinelearningmastery.com</a:t>
            </a:r>
          </a:p>
          <a:p>
            <a:pPr algn="r"/>
            <a:r>
              <a:rPr lang="en-US" b="1" dirty="0">
                <a:hlinkClick r:id="rId2"/>
              </a:rPr>
              <a:t>github.com/tensorflow/nmt</a:t>
            </a:r>
            <a:endParaRPr lang="en-US" b="1" dirty="0"/>
          </a:p>
          <a:p>
            <a:pPr algn="r"/>
            <a:endParaRPr lang="en-US" b="1" dirty="0"/>
          </a:p>
          <a:p>
            <a:pPr algn="r"/>
            <a:r>
              <a:rPr lang="en-US" b="1" dirty="0">
                <a:hlinkClick r:id="rId3"/>
              </a:rPr>
              <a:t>github.com/sachinruk/deepschool.io</a:t>
            </a:r>
            <a:endParaRPr lang="en-US" b="1" dirty="0"/>
          </a:p>
          <a:p>
            <a:pPr algn="r"/>
            <a:r>
              <a:rPr lang="en-US" b="1" u="sng" dirty="0" err="1">
                <a:solidFill>
                  <a:schemeClr val="accent1">
                    <a:lumMod val="50000"/>
                  </a:schemeClr>
                </a:solidFill>
              </a:rPr>
              <a:t>research.google.com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b="1" u="sng" dirty="0" err="1">
                <a:solidFill>
                  <a:schemeClr val="accent1">
                    <a:lumMod val="50000"/>
                  </a:schemeClr>
                </a:solidFill>
              </a:rPr>
              <a:t>colaboratory</a:t>
            </a:r>
            <a:endParaRPr lang="en-US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b="1" dirty="0"/>
          </a:p>
          <a:p>
            <a:pPr algn="r"/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colah.github.io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/posts/2015-08-Understanding-LSTMs</a:t>
            </a:r>
          </a:p>
          <a:p>
            <a:pPr algn="r"/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Deeplearning.ai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in Coursera</a:t>
            </a:r>
          </a:p>
          <a:p>
            <a:pPr algn="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8CAAC1-89AE-6F4D-8C7D-82E9C2FFD7B1}"/>
              </a:ext>
            </a:extLst>
          </p:cNvPr>
          <p:cNvSpPr txBox="1"/>
          <p:nvPr/>
        </p:nvSpPr>
        <p:spPr>
          <a:xfrm>
            <a:off x="13106400" y="1981200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Jason Brownlee – Great author. Learn RNN in </a:t>
            </a:r>
            <a:r>
              <a:rPr lang="en-US" sz="3600" dirty="0" err="1"/>
              <a:t>Keras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8BFE3A-15D3-D344-B7AD-3E967BA6BB64}"/>
              </a:ext>
            </a:extLst>
          </p:cNvPr>
          <p:cNvSpPr txBox="1"/>
          <p:nvPr/>
        </p:nvSpPr>
        <p:spPr>
          <a:xfrm>
            <a:off x="13106400" y="2899371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Thanh Luong and Google folks. Great model and explanation for seq2seq LSTM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BB3550-0CB2-C742-B855-F79129056C35}"/>
              </a:ext>
            </a:extLst>
          </p:cNvPr>
          <p:cNvSpPr txBox="1"/>
          <p:nvPr/>
        </p:nvSpPr>
        <p:spPr>
          <a:xfrm>
            <a:off x="13106400" y="4469367"/>
            <a:ext cx="975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Learn seq2seq using </a:t>
            </a:r>
            <a:r>
              <a:rPr lang="en-US" sz="3600" dirty="0" err="1"/>
              <a:t>Tensorflow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6803A-57A3-2A4F-AF91-E35238B6B55C}"/>
              </a:ext>
            </a:extLst>
          </p:cNvPr>
          <p:cNvSpPr txBox="1"/>
          <p:nvPr/>
        </p:nvSpPr>
        <p:spPr>
          <a:xfrm>
            <a:off x="13081000" y="6954796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Christopher Colah’s famous LSTM blog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724C15-9A6C-B440-87C1-47246B71091D}"/>
              </a:ext>
            </a:extLst>
          </p:cNvPr>
          <p:cNvSpPr txBox="1"/>
          <p:nvPr/>
        </p:nvSpPr>
        <p:spPr>
          <a:xfrm>
            <a:off x="13157200" y="7716796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Andrew 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EA6B06-2CC3-434A-A99C-3D16EAA903B6}"/>
              </a:ext>
            </a:extLst>
          </p:cNvPr>
          <p:cNvCxnSpPr>
            <a:cxnSpLocks/>
          </p:cNvCxnSpPr>
          <p:nvPr/>
        </p:nvCxnSpPr>
        <p:spPr bwMode="auto">
          <a:xfrm>
            <a:off x="12496800" y="2064434"/>
            <a:ext cx="0" cy="6698566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522C8F5-6A4F-0142-A12D-9E78322C953F}"/>
              </a:ext>
            </a:extLst>
          </p:cNvPr>
          <p:cNvSpPr txBox="1"/>
          <p:nvPr/>
        </p:nvSpPr>
        <p:spPr>
          <a:xfrm>
            <a:off x="7536656" y="9525000"/>
            <a:ext cx="9296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Question, feedback, request: kctung75034@gmail.com</a:t>
            </a:r>
          </a:p>
          <a:p>
            <a:pPr algn="ctr"/>
            <a:r>
              <a:rPr lang="en-US" sz="4000" dirty="0" err="1"/>
              <a:t>Github</a:t>
            </a:r>
            <a:r>
              <a:rPr lang="en-US" sz="4000" dirty="0"/>
              <a:t> handle: shinchan75034</a:t>
            </a:r>
          </a:p>
          <a:p>
            <a:endParaRPr lang="en-US" sz="3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3D53DB-D966-034A-835D-98EB3C2ADD1F}"/>
              </a:ext>
            </a:extLst>
          </p:cNvPr>
          <p:cNvSpPr txBox="1"/>
          <p:nvPr/>
        </p:nvSpPr>
        <p:spPr>
          <a:xfrm>
            <a:off x="13081000" y="5335366"/>
            <a:ext cx="1003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Free deep learning environment by Google Research with latest </a:t>
            </a:r>
            <a:r>
              <a:rPr lang="en-US" sz="3600" dirty="0" err="1"/>
              <a:t>Tensorflow</a:t>
            </a:r>
            <a:r>
              <a:rPr lang="en-US" sz="3600" dirty="0"/>
              <a:t> and </a:t>
            </a:r>
            <a:r>
              <a:rPr lang="en-US" sz="3600" dirty="0" err="1"/>
              <a:t>Keras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5292488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55F45-5C7A-794F-BCC7-9DDA0547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2E62E-E1AE-7244-8E7A-8AA5E9DD8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4216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7C5F-8D85-1245-9223-80207DB82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43924-7F92-254F-862D-70F296376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54006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986C468-7340-C64E-A08A-E0601A1C7216}"/>
              </a:ext>
            </a:extLst>
          </p:cNvPr>
          <p:cNvSpPr/>
          <p:nvPr/>
        </p:nvSpPr>
        <p:spPr bwMode="auto">
          <a:xfrm>
            <a:off x="0" y="50800"/>
            <a:ext cx="24384000" cy="1234440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58E66EA-1C6D-E940-BAC3-1439CCA308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591"/>
          <a:stretch/>
        </p:blipFill>
        <p:spPr>
          <a:xfrm>
            <a:off x="3674049" y="2052000"/>
            <a:ext cx="17035899" cy="78562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11D7A4-3D3C-804F-AA4A-8559B2356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22" y="244950"/>
            <a:ext cx="23134637" cy="1663700"/>
          </a:xfrm>
        </p:spPr>
        <p:txBody>
          <a:bodyPr/>
          <a:lstStyle/>
          <a:p>
            <a:r>
              <a:rPr lang="en-US" b="0" dirty="0">
                <a:solidFill>
                  <a:srgbClr val="FFC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Feed forward NN as gate in LSTM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0CE94F2-9496-6F42-8510-35E262540A1F}"/>
              </a:ext>
            </a:extLst>
          </p:cNvPr>
          <p:cNvSpPr txBox="1"/>
          <p:nvPr/>
        </p:nvSpPr>
        <p:spPr>
          <a:xfrm>
            <a:off x="972740" y="10234612"/>
            <a:ext cx="224385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Number of parameters = 4  *  output dimension *   (</a:t>
            </a:r>
            <a:r>
              <a:rPr lang="en-US" sz="4000" dirty="0" err="1">
                <a:solidFill>
                  <a:schemeClr val="bg1"/>
                </a:solidFill>
              </a:rPr>
              <a:t>input_dimension</a:t>
            </a:r>
            <a:r>
              <a:rPr lang="en-US" sz="4000" dirty="0">
                <a:solidFill>
                  <a:schemeClr val="bg1"/>
                </a:solidFill>
              </a:rPr>
              <a:t> + output dimension + bias) = 4 * 256 * (46 + 256 +1) = 310272</a:t>
            </a:r>
          </a:p>
          <a:p>
            <a:r>
              <a:rPr lang="en-US" sz="4000" dirty="0">
                <a:solidFill>
                  <a:schemeClr val="bg1"/>
                </a:solidFill>
              </a:rPr>
              <a:t>Dense layer number of parameters = 46 * 256 + 46 = 11822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61897-2B97-5642-955C-B9B702A6A00A}"/>
              </a:ext>
            </a:extLst>
          </p:cNvPr>
          <p:cNvSpPr txBox="1"/>
          <p:nvPr/>
        </p:nvSpPr>
        <p:spPr>
          <a:xfrm>
            <a:off x="26661979" y="4940968"/>
            <a:ext cx="18473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77124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85C355F5-52F0-3C42-8F5A-1C83976C84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 of Sequence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9527749B-F392-3346-BCAC-F60FB336B2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Speech</a:t>
            </a:r>
          </a:p>
          <a:p>
            <a:r>
              <a:rPr lang="en-US" altLang="en-US"/>
              <a:t>Sentiment classification</a:t>
            </a:r>
          </a:p>
          <a:p>
            <a:r>
              <a:rPr lang="en-US" altLang="en-US"/>
              <a:t>Translation</a:t>
            </a:r>
          </a:p>
          <a:p>
            <a:r>
              <a:rPr lang="en-US" altLang="en-US"/>
              <a:t>Chat bot</a:t>
            </a:r>
          </a:p>
          <a:p>
            <a:r>
              <a:rPr lang="en-US" altLang="en-US"/>
              <a:t>Video </a:t>
            </a:r>
          </a:p>
          <a:p>
            <a:r>
              <a:rPr lang="en-US" altLang="en-US"/>
              <a:t>DNA sequence</a:t>
            </a:r>
          </a:p>
          <a:p>
            <a:r>
              <a:rPr lang="en-US" altLang="en-US"/>
              <a:t>Customer journey and touchpoint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A58E66EA-1C6D-E940-BAC3-1439CCA308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591"/>
          <a:stretch/>
        </p:blipFill>
        <p:spPr>
          <a:xfrm>
            <a:off x="896738" y="5278437"/>
            <a:ext cx="10304998" cy="4752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11D7A4-3D3C-804F-AA4A-8559B2356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 forward NN as gate in LSTM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100EC-C84C-BE40-A57D-81DC8F508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539" y="1981200"/>
            <a:ext cx="10144794" cy="4024312"/>
          </a:xfrm>
        </p:spPr>
        <p:txBody>
          <a:bodyPr/>
          <a:lstStyle/>
          <a:p>
            <a:r>
              <a:rPr lang="en-US" dirty="0"/>
              <a:t>Input layer node number = feature count.</a:t>
            </a:r>
          </a:p>
          <a:p>
            <a:r>
              <a:rPr lang="en-US" dirty="0"/>
              <a:t>Hidden layer node number = hyperparameter</a:t>
            </a:r>
          </a:p>
          <a:p>
            <a:r>
              <a:rPr lang="en-US" dirty="0"/>
              <a:t>Activation layer = dense layer outputs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85503A-468F-074F-BE27-D2CBF0E5A445}"/>
              </a:ext>
            </a:extLst>
          </p:cNvPr>
          <p:cNvSpPr/>
          <p:nvPr/>
        </p:nvSpPr>
        <p:spPr bwMode="auto">
          <a:xfrm>
            <a:off x="12877800" y="3200400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95A52F-645E-B24D-8687-C82A74E71418}"/>
              </a:ext>
            </a:extLst>
          </p:cNvPr>
          <p:cNvSpPr/>
          <p:nvPr/>
        </p:nvSpPr>
        <p:spPr bwMode="auto">
          <a:xfrm>
            <a:off x="12877800" y="3824288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45020AA-1A4D-AE4D-BFFE-F6A412F2D5CA}"/>
              </a:ext>
            </a:extLst>
          </p:cNvPr>
          <p:cNvSpPr/>
          <p:nvPr/>
        </p:nvSpPr>
        <p:spPr bwMode="auto">
          <a:xfrm>
            <a:off x="12882562" y="5548312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1F004CB-92AC-7E42-822B-64DF1F06B41E}"/>
              </a:ext>
            </a:extLst>
          </p:cNvPr>
          <p:cNvSpPr/>
          <p:nvPr/>
        </p:nvSpPr>
        <p:spPr bwMode="auto">
          <a:xfrm>
            <a:off x="12877800" y="6157912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2FFA369-FB21-7E4B-BA81-6F9CDE02B01B}"/>
              </a:ext>
            </a:extLst>
          </p:cNvPr>
          <p:cNvSpPr/>
          <p:nvPr/>
        </p:nvSpPr>
        <p:spPr bwMode="auto">
          <a:xfrm>
            <a:off x="12877800" y="6781800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EDD9FD4-5C30-AB4F-968D-60DD6C3808F2}"/>
              </a:ext>
            </a:extLst>
          </p:cNvPr>
          <p:cNvSpPr/>
          <p:nvPr/>
        </p:nvSpPr>
        <p:spPr bwMode="auto">
          <a:xfrm>
            <a:off x="19278599" y="3198614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94DF498-5F11-8147-BE00-641647D4875A}"/>
              </a:ext>
            </a:extLst>
          </p:cNvPr>
          <p:cNvSpPr/>
          <p:nvPr/>
        </p:nvSpPr>
        <p:spPr bwMode="auto">
          <a:xfrm>
            <a:off x="16154400" y="4268788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9267334-DC3F-2A43-91D7-17379EF1C9A9}"/>
              </a:ext>
            </a:extLst>
          </p:cNvPr>
          <p:cNvSpPr/>
          <p:nvPr/>
        </p:nvSpPr>
        <p:spPr bwMode="auto">
          <a:xfrm>
            <a:off x="16154400" y="3657600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92E686D-7AE8-814F-A758-E6335FAE2493}"/>
              </a:ext>
            </a:extLst>
          </p:cNvPr>
          <p:cNvSpPr/>
          <p:nvPr/>
        </p:nvSpPr>
        <p:spPr bwMode="auto">
          <a:xfrm>
            <a:off x="16154400" y="5942012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68019A-542B-E943-88A1-266FBFA08D10}"/>
              </a:ext>
            </a:extLst>
          </p:cNvPr>
          <p:cNvSpPr txBox="1"/>
          <p:nvPr/>
        </p:nvSpPr>
        <p:spPr>
          <a:xfrm rot="16200000">
            <a:off x="15863957" y="4898301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FCEFA8-581E-2B43-AA6F-4156928E1760}"/>
              </a:ext>
            </a:extLst>
          </p:cNvPr>
          <p:cNvSpPr txBox="1"/>
          <p:nvPr/>
        </p:nvSpPr>
        <p:spPr>
          <a:xfrm rot="16200000">
            <a:off x="12600057" y="451174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…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1D76844-3EF3-464C-A5BC-14528FF4DFC8}"/>
              </a:ext>
            </a:extLst>
          </p:cNvPr>
          <p:cNvCxnSpPr>
            <a:stCxn id="6" idx="6"/>
            <a:endCxn id="19" idx="2"/>
          </p:cNvCxnSpPr>
          <p:nvPr/>
        </p:nvCxnSpPr>
        <p:spPr bwMode="auto">
          <a:xfrm>
            <a:off x="13335000" y="3429000"/>
            <a:ext cx="2819400" cy="457200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8E9E986-B97F-D246-8DBB-6FDA8A0D645F}"/>
              </a:ext>
            </a:extLst>
          </p:cNvPr>
          <p:cNvCxnSpPr>
            <a:cxnSpLocks/>
          </p:cNvCxnSpPr>
          <p:nvPr/>
        </p:nvCxnSpPr>
        <p:spPr bwMode="auto">
          <a:xfrm flipV="1">
            <a:off x="13335000" y="3881833"/>
            <a:ext cx="2819400" cy="149622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DAC07E8-F6A6-154B-96E8-B6A0886757D6}"/>
              </a:ext>
            </a:extLst>
          </p:cNvPr>
          <p:cNvCxnSpPr>
            <a:cxnSpLocks/>
            <a:stCxn id="11" idx="6"/>
          </p:cNvCxnSpPr>
          <p:nvPr/>
        </p:nvCxnSpPr>
        <p:spPr bwMode="auto">
          <a:xfrm flipV="1">
            <a:off x="13339762" y="3891160"/>
            <a:ext cx="2814638" cy="1885752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6E8C0E1-8540-C14A-AE88-CC52540A86A3}"/>
              </a:ext>
            </a:extLst>
          </p:cNvPr>
          <p:cNvCxnSpPr>
            <a:cxnSpLocks/>
            <a:stCxn id="12" idx="6"/>
            <a:endCxn id="19" idx="2"/>
          </p:cNvCxnSpPr>
          <p:nvPr/>
        </p:nvCxnSpPr>
        <p:spPr bwMode="auto">
          <a:xfrm flipV="1">
            <a:off x="13335000" y="3886200"/>
            <a:ext cx="2819400" cy="2500312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D05A7C3-04CE-5341-831B-886A74D364DD}"/>
              </a:ext>
            </a:extLst>
          </p:cNvPr>
          <p:cNvCxnSpPr>
            <a:cxnSpLocks/>
            <a:stCxn id="13" idx="6"/>
            <a:endCxn id="19" idx="2"/>
          </p:cNvCxnSpPr>
          <p:nvPr/>
        </p:nvCxnSpPr>
        <p:spPr bwMode="auto">
          <a:xfrm flipV="1">
            <a:off x="13335000" y="3886200"/>
            <a:ext cx="2819400" cy="3124200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ACA1E8F-983F-E545-8133-E34416D71008}"/>
              </a:ext>
            </a:extLst>
          </p:cNvPr>
          <p:cNvCxnSpPr>
            <a:cxnSpLocks/>
            <a:stCxn id="7" idx="6"/>
            <a:endCxn id="18" idx="2"/>
          </p:cNvCxnSpPr>
          <p:nvPr/>
        </p:nvCxnSpPr>
        <p:spPr bwMode="auto">
          <a:xfrm>
            <a:off x="13335000" y="4052888"/>
            <a:ext cx="2819400" cy="444500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FB3136F-825D-5341-9A6B-0AF64EFF9C13}"/>
              </a:ext>
            </a:extLst>
          </p:cNvPr>
          <p:cNvCxnSpPr>
            <a:cxnSpLocks/>
            <a:stCxn id="11" idx="6"/>
            <a:endCxn id="18" idx="2"/>
          </p:cNvCxnSpPr>
          <p:nvPr/>
        </p:nvCxnSpPr>
        <p:spPr bwMode="auto">
          <a:xfrm flipV="1">
            <a:off x="13339762" y="4497388"/>
            <a:ext cx="2814638" cy="1279524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BC0458E-4DB8-F341-95F7-AD963FB57A8C}"/>
              </a:ext>
            </a:extLst>
          </p:cNvPr>
          <p:cNvCxnSpPr>
            <a:cxnSpLocks/>
            <a:stCxn id="12" idx="6"/>
            <a:endCxn id="18" idx="2"/>
          </p:cNvCxnSpPr>
          <p:nvPr/>
        </p:nvCxnSpPr>
        <p:spPr bwMode="auto">
          <a:xfrm flipV="1">
            <a:off x="13335000" y="4497388"/>
            <a:ext cx="2819400" cy="1889124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EC8016B-1583-B847-8702-183DC4B478CD}"/>
              </a:ext>
            </a:extLst>
          </p:cNvPr>
          <p:cNvCxnSpPr>
            <a:cxnSpLocks/>
            <a:stCxn id="13" idx="6"/>
            <a:endCxn id="18" idx="2"/>
          </p:cNvCxnSpPr>
          <p:nvPr/>
        </p:nvCxnSpPr>
        <p:spPr bwMode="auto">
          <a:xfrm flipV="1">
            <a:off x="13335000" y="4497388"/>
            <a:ext cx="2819400" cy="2513012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6939A9D-8785-F943-97A4-21676F670A04}"/>
              </a:ext>
            </a:extLst>
          </p:cNvPr>
          <p:cNvCxnSpPr>
            <a:cxnSpLocks/>
            <a:stCxn id="6" idx="6"/>
            <a:endCxn id="20" idx="2"/>
          </p:cNvCxnSpPr>
          <p:nvPr/>
        </p:nvCxnSpPr>
        <p:spPr bwMode="auto">
          <a:xfrm>
            <a:off x="13335000" y="3429000"/>
            <a:ext cx="2819400" cy="2741612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8C91B2E-BF40-8640-99C6-3428B8417A8E}"/>
              </a:ext>
            </a:extLst>
          </p:cNvPr>
          <p:cNvCxnSpPr>
            <a:cxnSpLocks/>
            <a:endCxn id="20" idx="2"/>
          </p:cNvCxnSpPr>
          <p:nvPr/>
        </p:nvCxnSpPr>
        <p:spPr bwMode="auto">
          <a:xfrm>
            <a:off x="13339762" y="4052888"/>
            <a:ext cx="2814638" cy="2117724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B61B1F0-A139-EC43-AD35-513B19B6080D}"/>
              </a:ext>
            </a:extLst>
          </p:cNvPr>
          <p:cNvCxnSpPr>
            <a:cxnSpLocks/>
            <a:stCxn id="11" idx="6"/>
            <a:endCxn id="20" idx="2"/>
          </p:cNvCxnSpPr>
          <p:nvPr/>
        </p:nvCxnSpPr>
        <p:spPr bwMode="auto">
          <a:xfrm>
            <a:off x="13339762" y="5776912"/>
            <a:ext cx="2814638" cy="393700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C72336E-0023-1D4B-8430-31AA59D6BCB4}"/>
              </a:ext>
            </a:extLst>
          </p:cNvPr>
          <p:cNvCxnSpPr>
            <a:cxnSpLocks/>
            <a:stCxn id="12" idx="6"/>
            <a:endCxn id="20" idx="2"/>
          </p:cNvCxnSpPr>
          <p:nvPr/>
        </p:nvCxnSpPr>
        <p:spPr bwMode="auto">
          <a:xfrm flipV="1">
            <a:off x="13335000" y="6170612"/>
            <a:ext cx="2819400" cy="215900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E68A2EF-39C6-904C-BD8F-68BC9F6AE126}"/>
              </a:ext>
            </a:extLst>
          </p:cNvPr>
          <p:cNvCxnSpPr>
            <a:cxnSpLocks/>
            <a:stCxn id="13" idx="6"/>
            <a:endCxn id="20" idx="2"/>
          </p:cNvCxnSpPr>
          <p:nvPr/>
        </p:nvCxnSpPr>
        <p:spPr bwMode="auto">
          <a:xfrm flipV="1">
            <a:off x="13335000" y="6170612"/>
            <a:ext cx="2819400" cy="839788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61F4CBA4-C663-F441-BCAA-015F6A61B8CA}"/>
              </a:ext>
            </a:extLst>
          </p:cNvPr>
          <p:cNvSpPr/>
          <p:nvPr/>
        </p:nvSpPr>
        <p:spPr bwMode="auto">
          <a:xfrm>
            <a:off x="19291299" y="3830610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593B2E9-9D3A-BB45-858E-DAAFCF98D98C}"/>
              </a:ext>
            </a:extLst>
          </p:cNvPr>
          <p:cNvSpPr/>
          <p:nvPr/>
        </p:nvSpPr>
        <p:spPr bwMode="auto">
          <a:xfrm>
            <a:off x="19257986" y="5548312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C9C2DD0-E2A8-BD4F-BFF9-A9723DA47ED5}"/>
              </a:ext>
            </a:extLst>
          </p:cNvPr>
          <p:cNvCxnSpPr>
            <a:cxnSpLocks/>
            <a:stCxn id="19" idx="6"/>
            <a:endCxn id="17" idx="2"/>
          </p:cNvCxnSpPr>
          <p:nvPr/>
        </p:nvCxnSpPr>
        <p:spPr bwMode="auto">
          <a:xfrm flipV="1">
            <a:off x="16611600" y="3427214"/>
            <a:ext cx="2666999" cy="458986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5D81D9C-E0CE-224D-ADAE-4CF794AD1D5C}"/>
              </a:ext>
            </a:extLst>
          </p:cNvPr>
          <p:cNvCxnSpPr>
            <a:cxnSpLocks/>
            <a:stCxn id="19" idx="6"/>
            <a:endCxn id="75" idx="2"/>
          </p:cNvCxnSpPr>
          <p:nvPr/>
        </p:nvCxnSpPr>
        <p:spPr bwMode="auto">
          <a:xfrm>
            <a:off x="16611600" y="3886200"/>
            <a:ext cx="2679699" cy="173010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684E10D-0230-D64E-8F57-4564FD6D5D73}"/>
              </a:ext>
            </a:extLst>
          </p:cNvPr>
          <p:cNvCxnSpPr>
            <a:cxnSpLocks/>
            <a:stCxn id="19" idx="6"/>
            <a:endCxn id="76" idx="2"/>
          </p:cNvCxnSpPr>
          <p:nvPr/>
        </p:nvCxnSpPr>
        <p:spPr bwMode="auto">
          <a:xfrm>
            <a:off x="16611600" y="3886200"/>
            <a:ext cx="2646386" cy="1890712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5B4924A-3E52-A346-A073-1809863745B4}"/>
              </a:ext>
            </a:extLst>
          </p:cNvPr>
          <p:cNvCxnSpPr>
            <a:cxnSpLocks/>
            <a:stCxn id="6" idx="6"/>
            <a:endCxn id="18" idx="2"/>
          </p:cNvCxnSpPr>
          <p:nvPr/>
        </p:nvCxnSpPr>
        <p:spPr bwMode="auto">
          <a:xfrm>
            <a:off x="13335000" y="3429000"/>
            <a:ext cx="2819400" cy="1068388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E06300E-DAE4-BC4B-A087-7124FDB6174C}"/>
              </a:ext>
            </a:extLst>
          </p:cNvPr>
          <p:cNvCxnSpPr>
            <a:cxnSpLocks/>
            <a:stCxn id="18" idx="6"/>
            <a:endCxn id="17" idx="2"/>
          </p:cNvCxnSpPr>
          <p:nvPr/>
        </p:nvCxnSpPr>
        <p:spPr bwMode="auto">
          <a:xfrm flipV="1">
            <a:off x="16611600" y="3427214"/>
            <a:ext cx="2666999" cy="1070174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56265F10-AB4C-A34B-93EC-CAF450769005}"/>
              </a:ext>
            </a:extLst>
          </p:cNvPr>
          <p:cNvCxnSpPr>
            <a:cxnSpLocks/>
            <a:stCxn id="18" idx="6"/>
            <a:endCxn id="75" idx="2"/>
          </p:cNvCxnSpPr>
          <p:nvPr/>
        </p:nvCxnSpPr>
        <p:spPr bwMode="auto">
          <a:xfrm flipV="1">
            <a:off x="16611600" y="4059210"/>
            <a:ext cx="2679699" cy="438178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45DC2C50-7943-914D-98FC-EA52282F868B}"/>
              </a:ext>
            </a:extLst>
          </p:cNvPr>
          <p:cNvCxnSpPr>
            <a:cxnSpLocks/>
            <a:stCxn id="18" idx="6"/>
            <a:endCxn id="76" idx="2"/>
          </p:cNvCxnSpPr>
          <p:nvPr/>
        </p:nvCxnSpPr>
        <p:spPr bwMode="auto">
          <a:xfrm>
            <a:off x="16611600" y="4497388"/>
            <a:ext cx="2646386" cy="1279524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B2CA612-A324-EF44-BAF4-5BE79D6672E0}"/>
              </a:ext>
            </a:extLst>
          </p:cNvPr>
          <p:cNvCxnSpPr>
            <a:cxnSpLocks/>
            <a:stCxn id="20" idx="6"/>
            <a:endCxn id="17" idx="2"/>
          </p:cNvCxnSpPr>
          <p:nvPr/>
        </p:nvCxnSpPr>
        <p:spPr bwMode="auto">
          <a:xfrm flipV="1">
            <a:off x="16611600" y="3427214"/>
            <a:ext cx="2666999" cy="2743398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F075F95-406A-0749-9621-13CF5C82D84F}"/>
              </a:ext>
            </a:extLst>
          </p:cNvPr>
          <p:cNvCxnSpPr>
            <a:cxnSpLocks/>
            <a:stCxn id="20" idx="6"/>
            <a:endCxn id="75" idx="2"/>
          </p:cNvCxnSpPr>
          <p:nvPr/>
        </p:nvCxnSpPr>
        <p:spPr bwMode="auto">
          <a:xfrm flipV="1">
            <a:off x="16611600" y="4059210"/>
            <a:ext cx="2679699" cy="2111402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37C79E25-BD12-1741-A028-26A96D092893}"/>
              </a:ext>
            </a:extLst>
          </p:cNvPr>
          <p:cNvCxnSpPr>
            <a:cxnSpLocks/>
            <a:stCxn id="20" idx="6"/>
            <a:endCxn id="76" idx="2"/>
          </p:cNvCxnSpPr>
          <p:nvPr/>
        </p:nvCxnSpPr>
        <p:spPr bwMode="auto">
          <a:xfrm flipV="1">
            <a:off x="16611600" y="5776912"/>
            <a:ext cx="2646386" cy="393700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FEAFAEA7-4F5D-C344-B274-0A3CC9A09257}"/>
              </a:ext>
            </a:extLst>
          </p:cNvPr>
          <p:cNvSpPr txBox="1"/>
          <p:nvPr/>
        </p:nvSpPr>
        <p:spPr>
          <a:xfrm rot="16200000">
            <a:off x="18950187" y="447674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5185DBA5-58B1-E94F-8F1A-0CAF808B0483}"/>
              </a:ext>
            </a:extLst>
          </p:cNvPr>
          <p:cNvSpPr/>
          <p:nvPr/>
        </p:nvSpPr>
        <p:spPr bwMode="auto">
          <a:xfrm>
            <a:off x="22152112" y="4984750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091D2C35-3E0E-5043-8F90-7D3CDE96F209}"/>
              </a:ext>
            </a:extLst>
          </p:cNvPr>
          <p:cNvCxnSpPr>
            <a:cxnSpLocks/>
            <a:stCxn id="17" idx="6"/>
            <a:endCxn id="137" idx="2"/>
          </p:cNvCxnSpPr>
          <p:nvPr/>
        </p:nvCxnSpPr>
        <p:spPr bwMode="auto">
          <a:xfrm>
            <a:off x="19735799" y="3427214"/>
            <a:ext cx="2416313" cy="1786136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699E2989-3B78-5E4A-A18B-9A5293C239C1}"/>
              </a:ext>
            </a:extLst>
          </p:cNvPr>
          <p:cNvCxnSpPr>
            <a:cxnSpLocks/>
            <a:stCxn id="75" idx="6"/>
            <a:endCxn id="137" idx="2"/>
          </p:cNvCxnSpPr>
          <p:nvPr/>
        </p:nvCxnSpPr>
        <p:spPr bwMode="auto">
          <a:xfrm>
            <a:off x="19748499" y="4059210"/>
            <a:ext cx="2403613" cy="1154140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11F09EA3-BE8E-4349-8C92-A3EA62BF1C40}"/>
              </a:ext>
            </a:extLst>
          </p:cNvPr>
          <p:cNvCxnSpPr>
            <a:cxnSpLocks/>
            <a:stCxn id="76" idx="6"/>
            <a:endCxn id="137" idx="2"/>
          </p:cNvCxnSpPr>
          <p:nvPr/>
        </p:nvCxnSpPr>
        <p:spPr bwMode="auto">
          <a:xfrm flipV="1">
            <a:off x="19715186" y="5213350"/>
            <a:ext cx="2436926" cy="563562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46251572-BE9E-4345-AA20-B7767BE9F6EB}"/>
              </a:ext>
            </a:extLst>
          </p:cNvPr>
          <p:cNvSpPr txBox="1"/>
          <p:nvPr/>
        </p:nvSpPr>
        <p:spPr>
          <a:xfrm>
            <a:off x="18340131" y="7622867"/>
            <a:ext cx="23341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Activation Dense 46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F1EBB91A-A530-C64F-8EE3-F8D4976E9AA7}"/>
              </a:ext>
            </a:extLst>
          </p:cNvPr>
          <p:cNvSpPr txBox="1"/>
          <p:nvPr/>
        </p:nvSpPr>
        <p:spPr>
          <a:xfrm>
            <a:off x="15544800" y="7562539"/>
            <a:ext cx="21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Hidden nodes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256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7364EC1A-6240-CF40-B37B-D4EC81388315}"/>
              </a:ext>
            </a:extLst>
          </p:cNvPr>
          <p:cNvSpPr txBox="1"/>
          <p:nvPr/>
        </p:nvSpPr>
        <p:spPr>
          <a:xfrm>
            <a:off x="12192000" y="7562539"/>
            <a:ext cx="160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Input dim           46	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84146FEB-4B11-AF44-B401-DB50D43128AA}"/>
              </a:ext>
            </a:extLst>
          </p:cNvPr>
          <p:cNvSpPr txBox="1"/>
          <p:nvPr/>
        </p:nvSpPr>
        <p:spPr>
          <a:xfrm>
            <a:off x="21694912" y="7540625"/>
            <a:ext cx="2155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Argmax </a:t>
            </a:r>
            <a:r>
              <a:rPr lang="en-US" sz="4000" dirty="0" err="1">
                <a:solidFill>
                  <a:schemeClr val="bg1"/>
                </a:solidFill>
              </a:rPr>
              <a:t>wrt</a:t>
            </a:r>
            <a:r>
              <a:rPr lang="en-US" sz="4000" dirty="0">
                <a:solidFill>
                  <a:schemeClr val="bg1"/>
                </a:solidFill>
              </a:rPr>
              <a:t> vocab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35EF9B3-D78E-E44A-AEAC-48DFA3ABBA23}"/>
              </a:ext>
            </a:extLst>
          </p:cNvPr>
          <p:cNvSpPr/>
          <p:nvPr/>
        </p:nvSpPr>
        <p:spPr bwMode="auto">
          <a:xfrm>
            <a:off x="19260494" y="6172398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01A4648-871E-AC41-A27E-3C4CCB976539}"/>
              </a:ext>
            </a:extLst>
          </p:cNvPr>
          <p:cNvSpPr/>
          <p:nvPr/>
        </p:nvSpPr>
        <p:spPr bwMode="auto">
          <a:xfrm>
            <a:off x="19257986" y="6795485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0718EB3-3DCC-074F-8437-BC518E48BE43}"/>
              </a:ext>
            </a:extLst>
          </p:cNvPr>
          <p:cNvCxnSpPr>
            <a:cxnSpLocks/>
            <a:stCxn id="20" idx="6"/>
            <a:endCxn id="64" idx="2"/>
          </p:cNvCxnSpPr>
          <p:nvPr/>
        </p:nvCxnSpPr>
        <p:spPr bwMode="auto">
          <a:xfrm>
            <a:off x="16611600" y="6170612"/>
            <a:ext cx="2646386" cy="853473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8B6DAF4-1086-0641-A3FC-9AFCFFC57A4A}"/>
              </a:ext>
            </a:extLst>
          </p:cNvPr>
          <p:cNvCxnSpPr>
            <a:cxnSpLocks/>
            <a:stCxn id="18" idx="6"/>
            <a:endCxn id="64" idx="2"/>
          </p:cNvCxnSpPr>
          <p:nvPr/>
        </p:nvCxnSpPr>
        <p:spPr bwMode="auto">
          <a:xfrm>
            <a:off x="16611600" y="4497388"/>
            <a:ext cx="2646386" cy="2526697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6A6D59D-50E6-BF48-BCC5-43E60D015042}"/>
              </a:ext>
            </a:extLst>
          </p:cNvPr>
          <p:cNvCxnSpPr>
            <a:cxnSpLocks/>
            <a:stCxn id="19" idx="6"/>
            <a:endCxn id="64" idx="2"/>
          </p:cNvCxnSpPr>
          <p:nvPr/>
        </p:nvCxnSpPr>
        <p:spPr bwMode="auto">
          <a:xfrm>
            <a:off x="16611600" y="3886200"/>
            <a:ext cx="2646386" cy="3137885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5D43423-A44C-3D45-BC54-4B2FDB037DB8}"/>
              </a:ext>
            </a:extLst>
          </p:cNvPr>
          <p:cNvCxnSpPr>
            <a:cxnSpLocks/>
            <a:stCxn id="20" idx="6"/>
            <a:endCxn id="62" idx="2"/>
          </p:cNvCxnSpPr>
          <p:nvPr/>
        </p:nvCxnSpPr>
        <p:spPr bwMode="auto">
          <a:xfrm>
            <a:off x="16611600" y="6170612"/>
            <a:ext cx="2648894" cy="230386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83A9ABA-22E9-FC47-B238-296CC6502009}"/>
              </a:ext>
            </a:extLst>
          </p:cNvPr>
          <p:cNvCxnSpPr>
            <a:cxnSpLocks/>
            <a:stCxn id="18" idx="6"/>
            <a:endCxn id="62" idx="2"/>
          </p:cNvCxnSpPr>
          <p:nvPr/>
        </p:nvCxnSpPr>
        <p:spPr bwMode="auto">
          <a:xfrm>
            <a:off x="16611600" y="4497388"/>
            <a:ext cx="2648894" cy="1903610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B78A689-531B-6341-A3AF-BAB2DCAEC0DF}"/>
              </a:ext>
            </a:extLst>
          </p:cNvPr>
          <p:cNvCxnSpPr>
            <a:cxnSpLocks/>
            <a:stCxn id="19" idx="6"/>
            <a:endCxn id="62" idx="2"/>
          </p:cNvCxnSpPr>
          <p:nvPr/>
        </p:nvCxnSpPr>
        <p:spPr bwMode="auto">
          <a:xfrm>
            <a:off x="16611600" y="3886200"/>
            <a:ext cx="2648894" cy="2514798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7D0D2C93-FFCF-844D-859C-F83F2E86194B}"/>
              </a:ext>
            </a:extLst>
          </p:cNvPr>
          <p:cNvSpPr/>
          <p:nvPr/>
        </p:nvSpPr>
        <p:spPr bwMode="auto">
          <a:xfrm>
            <a:off x="11949368" y="2538412"/>
            <a:ext cx="2057400" cy="7239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2660E53-9F23-5B48-94A9-42B071B2263B}"/>
              </a:ext>
            </a:extLst>
          </p:cNvPr>
          <p:cNvSpPr/>
          <p:nvPr/>
        </p:nvSpPr>
        <p:spPr bwMode="auto">
          <a:xfrm>
            <a:off x="851435" y="5857365"/>
            <a:ext cx="6509069" cy="55530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C6140BC-A310-6F4A-A172-111FC100E91E}"/>
              </a:ext>
            </a:extLst>
          </p:cNvPr>
          <p:cNvSpPr/>
          <p:nvPr/>
        </p:nvSpPr>
        <p:spPr bwMode="auto">
          <a:xfrm>
            <a:off x="15262330" y="2551112"/>
            <a:ext cx="2438400" cy="7239000"/>
          </a:xfrm>
          <a:prstGeom prst="rect">
            <a:avLst/>
          </a:prstGeom>
          <a:solidFill>
            <a:srgbClr val="BBE0E3">
              <a:alpha val="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CC65898-19DB-5844-9BCD-F4297BEBEEF0}"/>
              </a:ext>
            </a:extLst>
          </p:cNvPr>
          <p:cNvSpPr/>
          <p:nvPr/>
        </p:nvSpPr>
        <p:spPr bwMode="auto">
          <a:xfrm>
            <a:off x="805597" y="6897776"/>
            <a:ext cx="7805004" cy="514661"/>
          </a:xfrm>
          <a:prstGeom prst="rect">
            <a:avLst/>
          </a:prstGeom>
          <a:solidFill>
            <a:srgbClr val="BBE0E3">
              <a:alpha val="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7938E3D-4B95-BA4C-BE31-6816C0C9D279}"/>
              </a:ext>
            </a:extLst>
          </p:cNvPr>
          <p:cNvSpPr/>
          <p:nvPr/>
        </p:nvSpPr>
        <p:spPr bwMode="auto">
          <a:xfrm>
            <a:off x="18326948" y="2551112"/>
            <a:ext cx="2462466" cy="7239000"/>
          </a:xfrm>
          <a:prstGeom prst="rect">
            <a:avLst/>
          </a:prstGeom>
          <a:solidFill>
            <a:srgbClr val="BBE0E3">
              <a:alpha val="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46F3A63-B41D-874D-9918-22F68D176F47}"/>
              </a:ext>
            </a:extLst>
          </p:cNvPr>
          <p:cNvSpPr/>
          <p:nvPr/>
        </p:nvSpPr>
        <p:spPr bwMode="auto">
          <a:xfrm>
            <a:off x="896738" y="8491070"/>
            <a:ext cx="7713862" cy="533400"/>
          </a:xfrm>
          <a:prstGeom prst="rect">
            <a:avLst/>
          </a:prstGeom>
          <a:solidFill>
            <a:srgbClr val="BBE0E3">
              <a:alpha val="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0CE94F2-9496-6F42-8510-35E262540A1F}"/>
              </a:ext>
            </a:extLst>
          </p:cNvPr>
          <p:cNvSpPr txBox="1"/>
          <p:nvPr/>
        </p:nvSpPr>
        <p:spPr>
          <a:xfrm>
            <a:off x="2286000" y="10668000"/>
            <a:ext cx="16971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LSTM number of parameters = 4 * </a:t>
            </a:r>
            <a:r>
              <a:rPr lang="en-US" sz="2000" dirty="0" err="1">
                <a:solidFill>
                  <a:schemeClr val="bg1"/>
                </a:solidFill>
              </a:rPr>
              <a:t>LSTM_hidden_layer_nodes</a:t>
            </a:r>
            <a:r>
              <a:rPr lang="en-US" sz="2000" dirty="0">
                <a:solidFill>
                  <a:schemeClr val="bg1"/>
                </a:solidFill>
              </a:rPr>
              <a:t> (</a:t>
            </a:r>
            <a:r>
              <a:rPr lang="en-US" sz="2000" dirty="0" err="1">
                <a:solidFill>
                  <a:schemeClr val="bg1"/>
                </a:solidFill>
              </a:rPr>
              <a:t>input_layer_node</a:t>
            </a:r>
            <a:r>
              <a:rPr lang="en-US" sz="2000" dirty="0">
                <a:solidFill>
                  <a:schemeClr val="bg1"/>
                </a:solidFill>
              </a:rPr>
              <a:t>+ </a:t>
            </a:r>
            <a:r>
              <a:rPr lang="en-US" sz="2000" dirty="0" err="1">
                <a:solidFill>
                  <a:schemeClr val="bg1"/>
                </a:solidFill>
              </a:rPr>
              <a:t>hidden_layer_output</a:t>
            </a:r>
            <a:r>
              <a:rPr lang="en-US" sz="2000" dirty="0">
                <a:solidFill>
                  <a:schemeClr val="bg1"/>
                </a:solidFill>
              </a:rPr>
              <a:t> + bias) = 4 * 256 * (46 + 256 +1) = 310272</a:t>
            </a:r>
          </a:p>
          <a:p>
            <a:r>
              <a:rPr lang="en-US" sz="2000" dirty="0">
                <a:solidFill>
                  <a:schemeClr val="bg1"/>
                </a:solidFill>
              </a:rPr>
              <a:t>Dense layer number of parameters = 46 * 256 + 46 = 11822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E72C249-90F5-2F4D-97E7-19A189BC713E}"/>
              </a:ext>
            </a:extLst>
          </p:cNvPr>
          <p:cNvCxnSpPr>
            <a:cxnSpLocks/>
            <a:stCxn id="62" idx="6"/>
            <a:endCxn id="137" idx="2"/>
          </p:cNvCxnSpPr>
          <p:nvPr/>
        </p:nvCxnSpPr>
        <p:spPr bwMode="auto">
          <a:xfrm flipV="1">
            <a:off x="19717694" y="5213350"/>
            <a:ext cx="2434418" cy="1187648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5F20252F-C61C-F942-9283-3E06D1240D9C}"/>
              </a:ext>
            </a:extLst>
          </p:cNvPr>
          <p:cNvCxnSpPr>
            <a:cxnSpLocks/>
            <a:stCxn id="64" idx="6"/>
            <a:endCxn id="137" idx="2"/>
          </p:cNvCxnSpPr>
          <p:nvPr/>
        </p:nvCxnSpPr>
        <p:spPr bwMode="auto">
          <a:xfrm flipV="1">
            <a:off x="19715186" y="5213350"/>
            <a:ext cx="2436926" cy="1810735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CC61897-2B97-5642-955C-B9B702A6A00A}"/>
              </a:ext>
            </a:extLst>
          </p:cNvPr>
          <p:cNvSpPr txBox="1"/>
          <p:nvPr/>
        </p:nvSpPr>
        <p:spPr>
          <a:xfrm>
            <a:off x="26661979" y="4940968"/>
            <a:ext cx="18473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96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87" grpId="0" animBg="1"/>
      <p:bldP spid="52" grpId="0" animBg="1"/>
      <p:bldP spid="89" grpId="0" animBg="1"/>
      <p:bldP spid="53" grpId="0" animBg="1"/>
      <p:bldP spid="9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209">
            <a:extLst>
              <a:ext uri="{FF2B5EF4-FFF2-40B4-BE49-F238E27FC236}">
                <a16:creationId xmlns:a16="http://schemas.microsoft.com/office/drawing/2014/main" id="{86E98225-D4EB-4844-B9C4-6FDC7F5FC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71" y="8009336"/>
            <a:ext cx="10524765" cy="39027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C2BFD0-5795-1743-8043-C821B1DFB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 forward NN as LSTM gates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F5D8C-4B2A-8E4E-BB96-6D0C98CE4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539" y="3455758"/>
            <a:ext cx="5859462" cy="1861511"/>
          </a:xfrm>
        </p:spPr>
        <p:txBody>
          <a:bodyPr/>
          <a:lstStyle/>
          <a:p>
            <a:r>
              <a:rPr lang="en-US" dirty="0"/>
              <a:t>Each hidden node neuron receives input X and previous state h.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B83EA96-D462-5C41-B09F-05BFBB073E20}"/>
              </a:ext>
            </a:extLst>
          </p:cNvPr>
          <p:cNvSpPr/>
          <p:nvPr/>
        </p:nvSpPr>
        <p:spPr bwMode="auto">
          <a:xfrm>
            <a:off x="7165164" y="4693183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E629B3-B657-6248-A0BC-21C104B8D7AC}"/>
              </a:ext>
            </a:extLst>
          </p:cNvPr>
          <p:cNvSpPr/>
          <p:nvPr/>
        </p:nvSpPr>
        <p:spPr bwMode="auto">
          <a:xfrm>
            <a:off x="8063411" y="5808842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A00CC05-35DE-AB44-A811-D496D45B11E2}"/>
              </a:ext>
            </a:extLst>
          </p:cNvPr>
          <p:cNvSpPr/>
          <p:nvPr/>
        </p:nvSpPr>
        <p:spPr bwMode="auto">
          <a:xfrm>
            <a:off x="9208774" y="7230343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7A450C-2D4D-AE4A-8880-582E454C682A}"/>
              </a:ext>
            </a:extLst>
          </p:cNvPr>
          <p:cNvSpPr/>
          <p:nvPr/>
        </p:nvSpPr>
        <p:spPr bwMode="auto">
          <a:xfrm>
            <a:off x="10089004" y="8417802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5C89EB5-F1E2-EB43-8A91-B64EC86D080D}"/>
              </a:ext>
            </a:extLst>
          </p:cNvPr>
          <p:cNvSpPr/>
          <p:nvPr/>
        </p:nvSpPr>
        <p:spPr bwMode="auto">
          <a:xfrm>
            <a:off x="11094395" y="9750172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39C9BF2-8C12-2B42-B3BF-B902ABA487E7}"/>
              </a:ext>
            </a:extLst>
          </p:cNvPr>
          <p:cNvSpPr/>
          <p:nvPr/>
        </p:nvSpPr>
        <p:spPr bwMode="auto">
          <a:xfrm>
            <a:off x="19278599" y="2343485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BFCEB9E-6908-FD44-90A1-C5B21F29EFFE}"/>
              </a:ext>
            </a:extLst>
          </p:cNvPr>
          <p:cNvSpPr/>
          <p:nvPr/>
        </p:nvSpPr>
        <p:spPr bwMode="auto">
          <a:xfrm>
            <a:off x="15174844" y="3777551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4FAA59C-CD17-F54E-AAF0-06AA722EB052}"/>
              </a:ext>
            </a:extLst>
          </p:cNvPr>
          <p:cNvSpPr/>
          <p:nvPr/>
        </p:nvSpPr>
        <p:spPr bwMode="auto">
          <a:xfrm>
            <a:off x="14124036" y="2649397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DEA2F-A2CF-4342-81D8-59A5D7F869CC}"/>
              </a:ext>
            </a:extLst>
          </p:cNvPr>
          <p:cNvSpPr/>
          <p:nvPr/>
        </p:nvSpPr>
        <p:spPr bwMode="auto">
          <a:xfrm>
            <a:off x="16462411" y="5122985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5FD556-FACA-AE45-B30F-5D69185572BD}"/>
              </a:ext>
            </a:extLst>
          </p:cNvPr>
          <p:cNvSpPr txBox="1"/>
          <p:nvPr/>
        </p:nvSpPr>
        <p:spPr>
          <a:xfrm rot="13674225">
            <a:off x="15437627" y="4444802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1E6F7C-E4BA-B44B-AF7A-8830038D802F}"/>
              </a:ext>
            </a:extLst>
          </p:cNvPr>
          <p:cNvSpPr txBox="1"/>
          <p:nvPr/>
        </p:nvSpPr>
        <p:spPr>
          <a:xfrm rot="2794907">
            <a:off x="8623491" y="6365419"/>
            <a:ext cx="839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…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CB137A-55E4-6E40-8F71-21D82345C21B}"/>
              </a:ext>
            </a:extLst>
          </p:cNvPr>
          <p:cNvCxnSpPr>
            <a:stCxn id="4" idx="6"/>
            <a:endCxn id="11" idx="2"/>
          </p:cNvCxnSpPr>
          <p:nvPr/>
        </p:nvCxnSpPr>
        <p:spPr bwMode="auto">
          <a:xfrm flipV="1">
            <a:off x="7622364" y="2877997"/>
            <a:ext cx="6501672" cy="2043786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F13818-363D-5747-96E0-311A6CCB78B5}"/>
              </a:ext>
            </a:extLst>
          </p:cNvPr>
          <p:cNvCxnSpPr>
            <a:cxnSpLocks/>
            <a:stCxn id="6" idx="6"/>
            <a:endCxn id="11" idx="2"/>
          </p:cNvCxnSpPr>
          <p:nvPr/>
        </p:nvCxnSpPr>
        <p:spPr bwMode="auto">
          <a:xfrm flipV="1">
            <a:off x="9665974" y="2877997"/>
            <a:ext cx="4458062" cy="4580946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EF5B9AA-8771-4948-9831-DC48676B42FE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 bwMode="auto">
          <a:xfrm flipV="1">
            <a:off x="10546204" y="2877997"/>
            <a:ext cx="3577832" cy="5768405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9CE4D-392C-CF47-8CB7-654605F32C82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 bwMode="auto">
          <a:xfrm flipV="1">
            <a:off x="11551595" y="2877997"/>
            <a:ext cx="2572441" cy="7100775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B7A4E1C-96F2-2643-9F55-3D57607EEA45}"/>
              </a:ext>
            </a:extLst>
          </p:cNvPr>
          <p:cNvCxnSpPr>
            <a:cxnSpLocks/>
            <a:stCxn id="5" idx="6"/>
            <a:endCxn id="10" idx="2"/>
          </p:cNvCxnSpPr>
          <p:nvPr/>
        </p:nvCxnSpPr>
        <p:spPr bwMode="auto">
          <a:xfrm flipV="1">
            <a:off x="8520611" y="4006151"/>
            <a:ext cx="6654233" cy="2031291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FD2B47E-A983-814D-96A3-A18D1C01DAE8}"/>
              </a:ext>
            </a:extLst>
          </p:cNvPr>
          <p:cNvCxnSpPr>
            <a:cxnSpLocks/>
            <a:stCxn id="6" idx="6"/>
            <a:endCxn id="10" idx="2"/>
          </p:cNvCxnSpPr>
          <p:nvPr/>
        </p:nvCxnSpPr>
        <p:spPr bwMode="auto">
          <a:xfrm flipV="1">
            <a:off x="9665974" y="4006151"/>
            <a:ext cx="5508870" cy="3452792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C3E99A-F92F-464E-BE9C-25CBBE552574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 bwMode="auto">
          <a:xfrm flipV="1">
            <a:off x="10546204" y="4006151"/>
            <a:ext cx="4628640" cy="4640251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1EDC059-CB3B-4248-9E4A-DDB10AABD235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 bwMode="auto">
          <a:xfrm flipV="1">
            <a:off x="11551595" y="4006151"/>
            <a:ext cx="3623249" cy="5972621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3A077A3-1733-2148-8D39-09591323866B}"/>
              </a:ext>
            </a:extLst>
          </p:cNvPr>
          <p:cNvCxnSpPr>
            <a:cxnSpLocks/>
            <a:stCxn id="4" idx="6"/>
            <a:endCxn id="12" idx="2"/>
          </p:cNvCxnSpPr>
          <p:nvPr/>
        </p:nvCxnSpPr>
        <p:spPr bwMode="auto">
          <a:xfrm>
            <a:off x="7622364" y="4921783"/>
            <a:ext cx="8840047" cy="429802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32FBC9-28BA-7F42-81FA-D9A1633EF178}"/>
              </a:ext>
            </a:extLst>
          </p:cNvPr>
          <p:cNvCxnSpPr>
            <a:cxnSpLocks/>
            <a:stCxn id="4" idx="6"/>
            <a:endCxn id="12" idx="2"/>
          </p:cNvCxnSpPr>
          <p:nvPr/>
        </p:nvCxnSpPr>
        <p:spPr bwMode="auto">
          <a:xfrm>
            <a:off x="7622364" y="4921783"/>
            <a:ext cx="8840047" cy="429802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B9257AD-0886-D044-BD66-6A9EE081B644}"/>
              </a:ext>
            </a:extLst>
          </p:cNvPr>
          <p:cNvCxnSpPr>
            <a:cxnSpLocks/>
            <a:stCxn id="6" idx="6"/>
            <a:endCxn id="12" idx="2"/>
          </p:cNvCxnSpPr>
          <p:nvPr/>
        </p:nvCxnSpPr>
        <p:spPr bwMode="auto">
          <a:xfrm flipV="1">
            <a:off x="9665974" y="5351585"/>
            <a:ext cx="6796437" cy="2107358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16A0D7E-7CE8-E94A-A074-CBA69A3DA427}"/>
              </a:ext>
            </a:extLst>
          </p:cNvPr>
          <p:cNvCxnSpPr>
            <a:cxnSpLocks/>
            <a:stCxn id="7" idx="6"/>
            <a:endCxn id="12" idx="2"/>
          </p:cNvCxnSpPr>
          <p:nvPr/>
        </p:nvCxnSpPr>
        <p:spPr bwMode="auto">
          <a:xfrm flipV="1">
            <a:off x="10546204" y="5351585"/>
            <a:ext cx="5916207" cy="3294817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B0C9DC0-F446-F644-A375-638EBF0D1092}"/>
              </a:ext>
            </a:extLst>
          </p:cNvPr>
          <p:cNvCxnSpPr>
            <a:cxnSpLocks/>
            <a:stCxn id="8" idx="6"/>
            <a:endCxn id="12" idx="2"/>
          </p:cNvCxnSpPr>
          <p:nvPr/>
        </p:nvCxnSpPr>
        <p:spPr bwMode="auto">
          <a:xfrm flipV="1">
            <a:off x="11551595" y="5351585"/>
            <a:ext cx="4910816" cy="4627187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0A1B82D8-87B7-014B-92FB-4515388A11AB}"/>
              </a:ext>
            </a:extLst>
          </p:cNvPr>
          <p:cNvSpPr/>
          <p:nvPr/>
        </p:nvSpPr>
        <p:spPr bwMode="auto">
          <a:xfrm>
            <a:off x="19291299" y="2975481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497748E-58C9-A341-8CAF-B05805D63BE1}"/>
              </a:ext>
            </a:extLst>
          </p:cNvPr>
          <p:cNvSpPr/>
          <p:nvPr/>
        </p:nvSpPr>
        <p:spPr bwMode="auto">
          <a:xfrm>
            <a:off x="19257986" y="4693183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8432268-5791-7A4F-950B-DEBA169694E5}"/>
              </a:ext>
            </a:extLst>
          </p:cNvPr>
          <p:cNvCxnSpPr>
            <a:cxnSpLocks/>
            <a:stCxn id="11" idx="6"/>
            <a:endCxn id="9" idx="2"/>
          </p:cNvCxnSpPr>
          <p:nvPr/>
        </p:nvCxnSpPr>
        <p:spPr bwMode="auto">
          <a:xfrm flipV="1">
            <a:off x="14581236" y="2572085"/>
            <a:ext cx="4697363" cy="305912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D9723A2-03D1-B243-B6B1-20E5EE1781B4}"/>
              </a:ext>
            </a:extLst>
          </p:cNvPr>
          <p:cNvCxnSpPr>
            <a:cxnSpLocks/>
            <a:stCxn id="11" idx="6"/>
            <a:endCxn id="29" idx="2"/>
          </p:cNvCxnSpPr>
          <p:nvPr/>
        </p:nvCxnSpPr>
        <p:spPr bwMode="auto">
          <a:xfrm>
            <a:off x="14581236" y="2877997"/>
            <a:ext cx="4710063" cy="326084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F5081D4-96FA-4148-9A74-5F0291448C3A}"/>
              </a:ext>
            </a:extLst>
          </p:cNvPr>
          <p:cNvCxnSpPr>
            <a:cxnSpLocks/>
            <a:stCxn id="11" idx="6"/>
            <a:endCxn id="30" idx="2"/>
          </p:cNvCxnSpPr>
          <p:nvPr/>
        </p:nvCxnSpPr>
        <p:spPr bwMode="auto">
          <a:xfrm>
            <a:off x="14581236" y="2877997"/>
            <a:ext cx="4676750" cy="2043786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8BF80E-5C7E-9B4D-AA6C-926B38641589}"/>
              </a:ext>
            </a:extLst>
          </p:cNvPr>
          <p:cNvCxnSpPr>
            <a:cxnSpLocks/>
            <a:stCxn id="4" idx="6"/>
            <a:endCxn id="10" idx="2"/>
          </p:cNvCxnSpPr>
          <p:nvPr/>
        </p:nvCxnSpPr>
        <p:spPr bwMode="auto">
          <a:xfrm flipV="1">
            <a:off x="7622364" y="4006151"/>
            <a:ext cx="7552480" cy="915632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B2FEC6F-01D2-4641-B1B5-A83E5E5C0DF4}"/>
              </a:ext>
            </a:extLst>
          </p:cNvPr>
          <p:cNvCxnSpPr>
            <a:cxnSpLocks/>
            <a:stCxn id="10" idx="6"/>
            <a:endCxn id="9" idx="2"/>
          </p:cNvCxnSpPr>
          <p:nvPr/>
        </p:nvCxnSpPr>
        <p:spPr bwMode="auto">
          <a:xfrm flipV="1">
            <a:off x="15632044" y="2572085"/>
            <a:ext cx="3646555" cy="1434066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B094582-4203-9843-A78F-85D602F3E0DF}"/>
              </a:ext>
            </a:extLst>
          </p:cNvPr>
          <p:cNvCxnSpPr>
            <a:cxnSpLocks/>
            <a:stCxn id="10" idx="6"/>
            <a:endCxn id="29" idx="2"/>
          </p:cNvCxnSpPr>
          <p:nvPr/>
        </p:nvCxnSpPr>
        <p:spPr bwMode="auto">
          <a:xfrm flipV="1">
            <a:off x="15632044" y="3204081"/>
            <a:ext cx="3659255" cy="802070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E06422D-DE82-0C47-920F-975EC43B43A4}"/>
              </a:ext>
            </a:extLst>
          </p:cNvPr>
          <p:cNvCxnSpPr>
            <a:cxnSpLocks/>
            <a:stCxn id="10" idx="6"/>
            <a:endCxn id="30" idx="2"/>
          </p:cNvCxnSpPr>
          <p:nvPr/>
        </p:nvCxnSpPr>
        <p:spPr bwMode="auto">
          <a:xfrm>
            <a:off x="15632044" y="4006151"/>
            <a:ext cx="3625942" cy="915632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45F617B-8E0C-0841-A187-4C6FCE79581F}"/>
              </a:ext>
            </a:extLst>
          </p:cNvPr>
          <p:cNvCxnSpPr>
            <a:cxnSpLocks/>
            <a:stCxn id="12" idx="6"/>
            <a:endCxn id="9" idx="2"/>
          </p:cNvCxnSpPr>
          <p:nvPr/>
        </p:nvCxnSpPr>
        <p:spPr bwMode="auto">
          <a:xfrm flipV="1">
            <a:off x="16919611" y="2572085"/>
            <a:ext cx="2358988" cy="2779500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3640C92-741A-7F4E-AF09-E2A8F78F6082}"/>
              </a:ext>
            </a:extLst>
          </p:cNvPr>
          <p:cNvCxnSpPr>
            <a:cxnSpLocks/>
            <a:stCxn id="12" idx="6"/>
            <a:endCxn id="29" idx="2"/>
          </p:cNvCxnSpPr>
          <p:nvPr/>
        </p:nvCxnSpPr>
        <p:spPr bwMode="auto">
          <a:xfrm flipV="1">
            <a:off x="16919611" y="3204081"/>
            <a:ext cx="2371688" cy="2147504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82C1282-2D0D-334E-944B-DFB716029B73}"/>
              </a:ext>
            </a:extLst>
          </p:cNvPr>
          <p:cNvCxnSpPr>
            <a:cxnSpLocks/>
            <a:stCxn id="12" idx="6"/>
            <a:endCxn id="30" idx="2"/>
          </p:cNvCxnSpPr>
          <p:nvPr/>
        </p:nvCxnSpPr>
        <p:spPr bwMode="auto">
          <a:xfrm flipV="1">
            <a:off x="16919611" y="4921783"/>
            <a:ext cx="2338375" cy="429802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69E302A-3178-7343-92E5-20A186E4EBBA}"/>
              </a:ext>
            </a:extLst>
          </p:cNvPr>
          <p:cNvSpPr txBox="1"/>
          <p:nvPr/>
        </p:nvSpPr>
        <p:spPr>
          <a:xfrm rot="16200000">
            <a:off x="18950187" y="362161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58A2923-6357-C14B-844A-13D34DD5BB4A}"/>
              </a:ext>
            </a:extLst>
          </p:cNvPr>
          <p:cNvSpPr/>
          <p:nvPr/>
        </p:nvSpPr>
        <p:spPr bwMode="auto">
          <a:xfrm>
            <a:off x="22152112" y="4129621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46BC003-7B9F-9741-BECE-6ED2AB78F8DD}"/>
              </a:ext>
            </a:extLst>
          </p:cNvPr>
          <p:cNvCxnSpPr>
            <a:cxnSpLocks/>
            <a:stCxn id="9" idx="6"/>
            <a:endCxn id="42" idx="2"/>
          </p:cNvCxnSpPr>
          <p:nvPr/>
        </p:nvCxnSpPr>
        <p:spPr bwMode="auto">
          <a:xfrm>
            <a:off x="19735799" y="2572085"/>
            <a:ext cx="2416313" cy="1786136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8AFB4A2-9A25-8740-B4BA-43D085596ABC}"/>
              </a:ext>
            </a:extLst>
          </p:cNvPr>
          <p:cNvCxnSpPr>
            <a:cxnSpLocks/>
            <a:stCxn id="29" idx="6"/>
            <a:endCxn id="42" idx="2"/>
          </p:cNvCxnSpPr>
          <p:nvPr/>
        </p:nvCxnSpPr>
        <p:spPr bwMode="auto">
          <a:xfrm>
            <a:off x="19748499" y="3204081"/>
            <a:ext cx="2403613" cy="1154140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28580CC-FC26-E94E-9F93-9FA3E4212118}"/>
              </a:ext>
            </a:extLst>
          </p:cNvPr>
          <p:cNvCxnSpPr>
            <a:cxnSpLocks/>
            <a:stCxn id="30" idx="6"/>
            <a:endCxn id="42" idx="2"/>
          </p:cNvCxnSpPr>
          <p:nvPr/>
        </p:nvCxnSpPr>
        <p:spPr bwMode="auto">
          <a:xfrm flipV="1">
            <a:off x="19715186" y="4358221"/>
            <a:ext cx="2436926" cy="563562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F1AF9BB-FE0E-EC47-9142-E6C2EC4E6912}"/>
              </a:ext>
            </a:extLst>
          </p:cNvPr>
          <p:cNvSpPr txBox="1"/>
          <p:nvPr/>
        </p:nvSpPr>
        <p:spPr>
          <a:xfrm>
            <a:off x="18518062" y="6293214"/>
            <a:ext cx="23341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Activation Dense 46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246178C-C159-2C4A-AC47-610021DD0807}"/>
              </a:ext>
            </a:extLst>
          </p:cNvPr>
          <p:cNvSpPr txBox="1"/>
          <p:nvPr/>
        </p:nvSpPr>
        <p:spPr>
          <a:xfrm>
            <a:off x="16072159" y="5763537"/>
            <a:ext cx="21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Hidden nodes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256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63C8B90-89BB-584F-8326-BCF31C59263D}"/>
              </a:ext>
            </a:extLst>
          </p:cNvPr>
          <p:cNvSpPr txBox="1"/>
          <p:nvPr/>
        </p:nvSpPr>
        <p:spPr>
          <a:xfrm rot="3097976">
            <a:off x="5298974" y="5331473"/>
            <a:ext cx="36232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Input dim           46	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AFEE0BE-DA7B-D545-BEE9-238ABB387EB3}"/>
              </a:ext>
            </a:extLst>
          </p:cNvPr>
          <p:cNvSpPr/>
          <p:nvPr/>
        </p:nvSpPr>
        <p:spPr bwMode="auto">
          <a:xfrm>
            <a:off x="19260494" y="5317269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622DB2F-74A1-9E4D-A9D9-F3B2BB302771}"/>
              </a:ext>
            </a:extLst>
          </p:cNvPr>
          <p:cNvSpPr/>
          <p:nvPr/>
        </p:nvSpPr>
        <p:spPr bwMode="auto">
          <a:xfrm>
            <a:off x="19257986" y="5940356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F5B1B56-CC66-A54F-97B9-CE75346760EE}"/>
              </a:ext>
            </a:extLst>
          </p:cNvPr>
          <p:cNvCxnSpPr>
            <a:cxnSpLocks/>
            <a:stCxn id="12" idx="6"/>
            <a:endCxn id="51" idx="2"/>
          </p:cNvCxnSpPr>
          <p:nvPr/>
        </p:nvCxnSpPr>
        <p:spPr bwMode="auto">
          <a:xfrm>
            <a:off x="16919611" y="5351585"/>
            <a:ext cx="2338375" cy="817371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7351232-DEE4-5940-8BDC-D2F4F942080C}"/>
              </a:ext>
            </a:extLst>
          </p:cNvPr>
          <p:cNvCxnSpPr>
            <a:cxnSpLocks/>
            <a:stCxn id="10" idx="6"/>
            <a:endCxn id="51" idx="2"/>
          </p:cNvCxnSpPr>
          <p:nvPr/>
        </p:nvCxnSpPr>
        <p:spPr bwMode="auto">
          <a:xfrm>
            <a:off x="15632044" y="4006151"/>
            <a:ext cx="3625942" cy="2162805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180A6B0-2A66-7C46-BEC6-D3B80E05A54E}"/>
              </a:ext>
            </a:extLst>
          </p:cNvPr>
          <p:cNvCxnSpPr>
            <a:cxnSpLocks/>
            <a:stCxn id="11" idx="6"/>
            <a:endCxn id="51" idx="2"/>
          </p:cNvCxnSpPr>
          <p:nvPr/>
        </p:nvCxnSpPr>
        <p:spPr bwMode="auto">
          <a:xfrm>
            <a:off x="14581236" y="2877997"/>
            <a:ext cx="4676750" cy="3290959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C8AD696-31CE-CF43-8133-4B65AA63043F}"/>
              </a:ext>
            </a:extLst>
          </p:cNvPr>
          <p:cNvCxnSpPr>
            <a:cxnSpLocks/>
            <a:stCxn id="12" idx="6"/>
            <a:endCxn id="50" idx="2"/>
          </p:cNvCxnSpPr>
          <p:nvPr/>
        </p:nvCxnSpPr>
        <p:spPr bwMode="auto">
          <a:xfrm>
            <a:off x="16919611" y="5351585"/>
            <a:ext cx="2340883" cy="194284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23C10EF-FDE0-D547-8ADC-A1056D362487}"/>
              </a:ext>
            </a:extLst>
          </p:cNvPr>
          <p:cNvCxnSpPr>
            <a:cxnSpLocks/>
            <a:stCxn id="10" idx="6"/>
            <a:endCxn id="50" idx="2"/>
          </p:cNvCxnSpPr>
          <p:nvPr/>
        </p:nvCxnSpPr>
        <p:spPr bwMode="auto">
          <a:xfrm>
            <a:off x="15632044" y="4006151"/>
            <a:ext cx="3628450" cy="1539718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75091F0-89BB-CD4F-A82C-7248EB95801A}"/>
              </a:ext>
            </a:extLst>
          </p:cNvPr>
          <p:cNvCxnSpPr>
            <a:cxnSpLocks/>
            <a:stCxn id="11" idx="6"/>
            <a:endCxn id="50" idx="2"/>
          </p:cNvCxnSpPr>
          <p:nvPr/>
        </p:nvCxnSpPr>
        <p:spPr bwMode="auto">
          <a:xfrm>
            <a:off x="14581236" y="2877997"/>
            <a:ext cx="4679258" cy="2667872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E4E617C-4C84-484C-9D0C-79A2B74D0427}"/>
              </a:ext>
            </a:extLst>
          </p:cNvPr>
          <p:cNvCxnSpPr>
            <a:cxnSpLocks/>
            <a:stCxn id="50" idx="6"/>
            <a:endCxn id="42" idx="2"/>
          </p:cNvCxnSpPr>
          <p:nvPr/>
        </p:nvCxnSpPr>
        <p:spPr bwMode="auto">
          <a:xfrm flipV="1">
            <a:off x="19717694" y="4358221"/>
            <a:ext cx="2434418" cy="1187648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28EEC31-AF26-DB4F-A130-6673F92F0153}"/>
              </a:ext>
            </a:extLst>
          </p:cNvPr>
          <p:cNvCxnSpPr>
            <a:cxnSpLocks/>
            <a:stCxn id="51" idx="6"/>
            <a:endCxn id="42" idx="2"/>
          </p:cNvCxnSpPr>
          <p:nvPr/>
        </p:nvCxnSpPr>
        <p:spPr bwMode="auto">
          <a:xfrm flipV="1">
            <a:off x="19715186" y="4358221"/>
            <a:ext cx="2436926" cy="1810735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5E254B66-79EF-5F42-BA09-1903BA643C15}"/>
              </a:ext>
            </a:extLst>
          </p:cNvPr>
          <p:cNvCxnSpPr>
            <a:cxnSpLocks/>
            <a:stCxn id="5" idx="6"/>
            <a:endCxn id="11" idx="2"/>
          </p:cNvCxnSpPr>
          <p:nvPr/>
        </p:nvCxnSpPr>
        <p:spPr bwMode="auto">
          <a:xfrm flipV="1">
            <a:off x="8520611" y="2877997"/>
            <a:ext cx="5603425" cy="3159445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1" name="Oval 150">
            <a:extLst>
              <a:ext uri="{FF2B5EF4-FFF2-40B4-BE49-F238E27FC236}">
                <a16:creationId xmlns:a16="http://schemas.microsoft.com/office/drawing/2014/main" id="{3BE930F6-81AE-1349-91FF-8C29D34B4FE5}"/>
              </a:ext>
            </a:extLst>
          </p:cNvPr>
          <p:cNvSpPr/>
          <p:nvPr/>
        </p:nvSpPr>
        <p:spPr bwMode="auto">
          <a:xfrm>
            <a:off x="9208774" y="1575594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A1E73C89-475B-334B-9F2E-D20B692E2F3E}"/>
              </a:ext>
            </a:extLst>
          </p:cNvPr>
          <p:cNvSpPr/>
          <p:nvPr/>
        </p:nvSpPr>
        <p:spPr bwMode="auto">
          <a:xfrm>
            <a:off x="9718156" y="2192197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6883CEA9-1A89-7043-B335-2174E470A53A}"/>
              </a:ext>
            </a:extLst>
          </p:cNvPr>
          <p:cNvSpPr/>
          <p:nvPr/>
        </p:nvSpPr>
        <p:spPr bwMode="auto">
          <a:xfrm>
            <a:off x="10512662" y="3213474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DE64FDA6-BD13-4844-B48D-DF4EBDFF1491}"/>
              </a:ext>
            </a:extLst>
          </p:cNvPr>
          <p:cNvCxnSpPr>
            <a:cxnSpLocks/>
            <a:stCxn id="5" idx="6"/>
            <a:endCxn id="12" idx="2"/>
          </p:cNvCxnSpPr>
          <p:nvPr/>
        </p:nvCxnSpPr>
        <p:spPr bwMode="auto">
          <a:xfrm flipV="1">
            <a:off x="8520611" y="5351585"/>
            <a:ext cx="7941800" cy="685857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42E843EE-D1D8-D742-8C10-6009A6DA1E3A}"/>
              </a:ext>
            </a:extLst>
          </p:cNvPr>
          <p:cNvCxnSpPr>
            <a:stCxn id="153" idx="6"/>
            <a:endCxn id="12" idx="2"/>
          </p:cNvCxnSpPr>
          <p:nvPr/>
        </p:nvCxnSpPr>
        <p:spPr bwMode="auto">
          <a:xfrm>
            <a:off x="10969862" y="3442074"/>
            <a:ext cx="5492549" cy="1909511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03244084-B9FF-0946-A7EC-DE4214983276}"/>
              </a:ext>
            </a:extLst>
          </p:cNvPr>
          <p:cNvCxnSpPr>
            <a:cxnSpLocks/>
            <a:stCxn id="153" idx="6"/>
            <a:endCxn id="10" idx="2"/>
          </p:cNvCxnSpPr>
          <p:nvPr/>
        </p:nvCxnSpPr>
        <p:spPr bwMode="auto">
          <a:xfrm>
            <a:off x="10969862" y="3442074"/>
            <a:ext cx="4204982" cy="564077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F411C409-EE20-F849-A868-77A1A279FAFC}"/>
              </a:ext>
            </a:extLst>
          </p:cNvPr>
          <p:cNvCxnSpPr>
            <a:cxnSpLocks/>
            <a:stCxn id="153" idx="6"/>
            <a:endCxn id="11" idx="2"/>
          </p:cNvCxnSpPr>
          <p:nvPr/>
        </p:nvCxnSpPr>
        <p:spPr bwMode="auto">
          <a:xfrm flipV="1">
            <a:off x="10969862" y="2877997"/>
            <a:ext cx="3154174" cy="564077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0" name="TextBox 189">
            <a:extLst>
              <a:ext uri="{FF2B5EF4-FFF2-40B4-BE49-F238E27FC236}">
                <a16:creationId xmlns:a16="http://schemas.microsoft.com/office/drawing/2014/main" id="{679E2318-B34E-4F40-97C6-EC855607B28E}"/>
              </a:ext>
            </a:extLst>
          </p:cNvPr>
          <p:cNvSpPr txBox="1"/>
          <p:nvPr/>
        </p:nvSpPr>
        <p:spPr>
          <a:xfrm rot="2794907">
            <a:off x="10146183" y="2553673"/>
            <a:ext cx="839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…</a:t>
            </a:r>
          </a:p>
        </p:txBody>
      </p: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07EFAC57-12AE-944C-AC88-FF5541E1BE75}"/>
              </a:ext>
            </a:extLst>
          </p:cNvPr>
          <p:cNvCxnSpPr>
            <a:cxnSpLocks/>
            <a:stCxn id="152" idx="6"/>
            <a:endCxn id="11" idx="2"/>
          </p:cNvCxnSpPr>
          <p:nvPr/>
        </p:nvCxnSpPr>
        <p:spPr bwMode="auto">
          <a:xfrm>
            <a:off x="10175356" y="2420797"/>
            <a:ext cx="3948680" cy="457200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DC3E578C-9E92-4141-BC33-27BA010E4160}"/>
              </a:ext>
            </a:extLst>
          </p:cNvPr>
          <p:cNvCxnSpPr>
            <a:cxnSpLocks/>
            <a:stCxn id="152" idx="6"/>
            <a:endCxn id="10" idx="2"/>
          </p:cNvCxnSpPr>
          <p:nvPr/>
        </p:nvCxnSpPr>
        <p:spPr bwMode="auto">
          <a:xfrm>
            <a:off x="10175356" y="2420797"/>
            <a:ext cx="4999488" cy="1585354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17896DE4-B65C-604C-A3F3-93E4B4CC3A9B}"/>
              </a:ext>
            </a:extLst>
          </p:cNvPr>
          <p:cNvCxnSpPr>
            <a:cxnSpLocks/>
            <a:stCxn id="152" idx="6"/>
            <a:endCxn id="12" idx="2"/>
          </p:cNvCxnSpPr>
          <p:nvPr/>
        </p:nvCxnSpPr>
        <p:spPr bwMode="auto">
          <a:xfrm>
            <a:off x="10175356" y="2420797"/>
            <a:ext cx="6287055" cy="2930788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2F39E719-1A30-0542-8611-64F4E254B400}"/>
              </a:ext>
            </a:extLst>
          </p:cNvPr>
          <p:cNvCxnSpPr>
            <a:cxnSpLocks/>
            <a:stCxn id="151" idx="6"/>
            <a:endCxn id="11" idx="2"/>
          </p:cNvCxnSpPr>
          <p:nvPr/>
        </p:nvCxnSpPr>
        <p:spPr bwMode="auto">
          <a:xfrm>
            <a:off x="9665974" y="1804194"/>
            <a:ext cx="4458062" cy="1073803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1FCD684F-A467-A54F-90BD-32B86E576B7A}"/>
              </a:ext>
            </a:extLst>
          </p:cNvPr>
          <p:cNvCxnSpPr>
            <a:cxnSpLocks/>
            <a:stCxn id="151" idx="6"/>
            <a:endCxn id="10" idx="2"/>
          </p:cNvCxnSpPr>
          <p:nvPr/>
        </p:nvCxnSpPr>
        <p:spPr bwMode="auto">
          <a:xfrm>
            <a:off x="9665974" y="1804194"/>
            <a:ext cx="5508870" cy="2201957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03605EF3-8B0E-7B44-B7B0-EA897FCE499B}"/>
              </a:ext>
            </a:extLst>
          </p:cNvPr>
          <p:cNvCxnSpPr>
            <a:cxnSpLocks/>
            <a:stCxn id="151" idx="6"/>
            <a:endCxn id="12" idx="2"/>
          </p:cNvCxnSpPr>
          <p:nvPr/>
        </p:nvCxnSpPr>
        <p:spPr bwMode="auto">
          <a:xfrm>
            <a:off x="9665974" y="1804194"/>
            <a:ext cx="6796437" cy="3547391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9" name="TextBox 208">
            <a:extLst>
              <a:ext uri="{FF2B5EF4-FFF2-40B4-BE49-F238E27FC236}">
                <a16:creationId xmlns:a16="http://schemas.microsoft.com/office/drawing/2014/main" id="{518A934F-5E12-3A46-BEBD-5458883B4C11}"/>
              </a:ext>
            </a:extLst>
          </p:cNvPr>
          <p:cNvSpPr txBox="1"/>
          <p:nvPr/>
        </p:nvSpPr>
        <p:spPr>
          <a:xfrm>
            <a:off x="6984009" y="1371600"/>
            <a:ext cx="213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Previous Hidden state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256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15EFBEE3-4266-2847-9AE1-8F3EF67C04A4}"/>
              </a:ext>
            </a:extLst>
          </p:cNvPr>
          <p:cNvSpPr txBox="1"/>
          <p:nvPr/>
        </p:nvSpPr>
        <p:spPr>
          <a:xfrm>
            <a:off x="8205018" y="11247119"/>
            <a:ext cx="16971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LSTM number of parameters = 4 * </a:t>
            </a:r>
            <a:r>
              <a:rPr lang="en-US" sz="2000" dirty="0" err="1">
                <a:solidFill>
                  <a:schemeClr val="bg1"/>
                </a:solidFill>
              </a:rPr>
              <a:t>LSTM_hidden_layer_nodes</a:t>
            </a:r>
            <a:r>
              <a:rPr lang="en-US" sz="2000" dirty="0">
                <a:solidFill>
                  <a:schemeClr val="bg1"/>
                </a:solidFill>
              </a:rPr>
              <a:t> (</a:t>
            </a:r>
            <a:r>
              <a:rPr lang="en-US" sz="2000" dirty="0" err="1">
                <a:solidFill>
                  <a:schemeClr val="bg1"/>
                </a:solidFill>
              </a:rPr>
              <a:t>input_layer_node</a:t>
            </a:r>
            <a:r>
              <a:rPr lang="en-US" sz="2000" dirty="0">
                <a:solidFill>
                  <a:schemeClr val="bg1"/>
                </a:solidFill>
              </a:rPr>
              <a:t>+ </a:t>
            </a:r>
            <a:r>
              <a:rPr lang="en-US" sz="2000" dirty="0" err="1">
                <a:solidFill>
                  <a:schemeClr val="bg1"/>
                </a:solidFill>
              </a:rPr>
              <a:t>hidden_layer_output</a:t>
            </a:r>
            <a:r>
              <a:rPr lang="en-US" sz="2000" dirty="0">
                <a:solidFill>
                  <a:schemeClr val="bg1"/>
                </a:solidFill>
              </a:rPr>
              <a:t> + bias) = 4 * 256 * (46 + 256 +1) = 310272</a:t>
            </a:r>
          </a:p>
          <a:p>
            <a:r>
              <a:rPr lang="en-US" sz="2000" dirty="0">
                <a:solidFill>
                  <a:schemeClr val="bg1"/>
                </a:solidFill>
              </a:rPr>
              <a:t>Dense layer number of parameters = 46 * 256 + 46 = 11822</a:t>
            </a:r>
          </a:p>
        </p:txBody>
      </p:sp>
    </p:spTree>
    <p:extLst>
      <p:ext uri="{BB962C8B-B14F-4D97-AF65-F5344CB8AC3E}">
        <p14:creationId xmlns:p14="http://schemas.microsoft.com/office/powerpoint/2010/main" val="505640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>
            <a:extLst>
              <a:ext uri="{FF2B5EF4-FFF2-40B4-BE49-F238E27FC236}">
                <a16:creationId xmlns:a16="http://schemas.microsoft.com/office/drawing/2014/main" id="{A63D85E2-2E8F-3E47-AAE2-5F7540EBB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6667"/>
          <a:stretch>
            <a:fillRect/>
          </a:stretch>
        </p:blipFill>
        <p:spPr bwMode="auto">
          <a:xfrm>
            <a:off x="5334000" y="1295400"/>
            <a:ext cx="13041313" cy="106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777357A5-F7C5-7849-8329-D5BD7761E9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FB4B3206-1867-DE46-8313-1868458804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does it know it’s time for me to work?</a:t>
            </a:r>
          </a:p>
          <a:p>
            <a:pPr eaLnBrk="1" hangingPunct="1"/>
            <a:r>
              <a:rPr lang="en-US" altLang="en-US"/>
              <a:t>How does it know where I work?</a:t>
            </a:r>
          </a:p>
          <a:p>
            <a:pPr eaLnBrk="1" hangingPunct="1"/>
            <a:r>
              <a:rPr lang="en-US" altLang="en-US"/>
              <a:t>How does it know I am heading to work?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73549F42-F155-5E4B-8F21-84C5D8CB6C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My Daily Routine</a:t>
            </a:r>
          </a:p>
        </p:txBody>
      </p:sp>
      <p:sp>
        <p:nvSpPr>
          <p:cNvPr id="9218" name="Rounded Rectangle 5">
            <a:extLst>
              <a:ext uri="{FF2B5EF4-FFF2-40B4-BE49-F238E27FC236}">
                <a16:creationId xmlns:a16="http://schemas.microsoft.com/office/drawing/2014/main" id="{A01537C5-CA5F-7D40-B649-CDC0EE5FF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925" y="2392363"/>
            <a:ext cx="1847850" cy="1449387"/>
          </a:xfrm>
          <a:prstGeom prst="roundRect">
            <a:avLst>
              <a:gd name="adj" fmla="val 16667"/>
            </a:avLst>
          </a:prstGeom>
          <a:solidFill>
            <a:srgbClr val="00B0F0">
              <a:alpha val="6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4500"/>
              <a:t>Home</a:t>
            </a:r>
          </a:p>
        </p:txBody>
      </p:sp>
      <p:sp>
        <p:nvSpPr>
          <p:cNvPr id="9219" name="Rounded Rectangle 7">
            <a:extLst>
              <a:ext uri="{FF2B5EF4-FFF2-40B4-BE49-F238E27FC236}">
                <a16:creationId xmlns:a16="http://schemas.microsoft.com/office/drawing/2014/main" id="{C78FF5F2-7D40-1443-806A-CDF136818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9288" y="2360613"/>
            <a:ext cx="2370137" cy="1433512"/>
          </a:xfrm>
          <a:prstGeom prst="roundRect">
            <a:avLst>
              <a:gd name="adj" fmla="val 16667"/>
            </a:avLst>
          </a:prstGeom>
          <a:solidFill>
            <a:srgbClr val="00B0F0">
              <a:alpha val="6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4500"/>
              <a:t>Office</a:t>
            </a:r>
          </a:p>
        </p:txBody>
      </p:sp>
      <p:sp>
        <p:nvSpPr>
          <p:cNvPr id="9220" name="Rounded Rectangle 8">
            <a:extLst>
              <a:ext uri="{FF2B5EF4-FFF2-40B4-BE49-F238E27FC236}">
                <a16:creationId xmlns:a16="http://schemas.microsoft.com/office/drawing/2014/main" id="{6E5E6104-7AE9-D74E-8909-15CB20808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4738" y="2395538"/>
            <a:ext cx="2085975" cy="1433512"/>
          </a:xfrm>
          <a:prstGeom prst="roundRect">
            <a:avLst>
              <a:gd name="adj" fmla="val 16667"/>
            </a:avLst>
          </a:prstGeom>
          <a:solidFill>
            <a:srgbClr val="00B0F0">
              <a:alpha val="6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4500"/>
              <a:t>Drive</a:t>
            </a:r>
          </a:p>
        </p:txBody>
      </p:sp>
      <p:sp>
        <p:nvSpPr>
          <p:cNvPr id="9221" name="Rounded Rectangle 9">
            <a:extLst>
              <a:ext uri="{FF2B5EF4-FFF2-40B4-BE49-F238E27FC236}">
                <a16:creationId xmlns:a16="http://schemas.microsoft.com/office/drawing/2014/main" id="{F8342BC4-129D-C146-8B52-769EF3F02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64600" y="2408238"/>
            <a:ext cx="1652588" cy="1433512"/>
          </a:xfrm>
          <a:prstGeom prst="roundRect">
            <a:avLst>
              <a:gd name="adj" fmla="val 16667"/>
            </a:avLst>
          </a:prstGeom>
          <a:solidFill>
            <a:srgbClr val="00B0F0">
              <a:alpha val="6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4500"/>
              <a:t>Gym</a:t>
            </a:r>
          </a:p>
        </p:txBody>
      </p:sp>
      <p:sp>
        <p:nvSpPr>
          <p:cNvPr id="9222" name="Rounded Rectangle 13">
            <a:extLst>
              <a:ext uri="{FF2B5EF4-FFF2-40B4-BE49-F238E27FC236}">
                <a16:creationId xmlns:a16="http://schemas.microsoft.com/office/drawing/2014/main" id="{0ACDE522-64FA-7F4F-A82A-E7187E97D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2350" y="2351088"/>
            <a:ext cx="1858963" cy="1446212"/>
          </a:xfrm>
          <a:prstGeom prst="roundRect">
            <a:avLst>
              <a:gd name="adj" fmla="val 16667"/>
            </a:avLst>
          </a:prstGeom>
          <a:solidFill>
            <a:srgbClr val="00B0F0">
              <a:alpha val="6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4500"/>
              <a:t>Drive</a:t>
            </a:r>
          </a:p>
        </p:txBody>
      </p:sp>
      <p:sp>
        <p:nvSpPr>
          <p:cNvPr id="9223" name="Rounded Rectangle 14">
            <a:extLst>
              <a:ext uri="{FF2B5EF4-FFF2-40B4-BE49-F238E27FC236}">
                <a16:creationId xmlns:a16="http://schemas.microsoft.com/office/drawing/2014/main" id="{8D842A7D-091F-6E4A-BF1A-38358C851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463" y="5308600"/>
            <a:ext cx="3735387" cy="35655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7429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3600"/>
              <a:t>Location</a:t>
            </a:r>
          </a:p>
          <a:p>
            <a:pPr eaLnBrk="1" hangingPunct="1">
              <a:buFontTx/>
              <a:buAutoNum type="arabicPeriod"/>
            </a:pPr>
            <a:r>
              <a:rPr lang="en-US" altLang="en-US" sz="3600"/>
              <a:t>Wifi to cellular</a:t>
            </a:r>
          </a:p>
          <a:p>
            <a:pPr eaLnBrk="1" hangingPunct="1">
              <a:buFontTx/>
              <a:buAutoNum type="arabicPeriod"/>
            </a:pPr>
            <a:r>
              <a:rPr lang="en-US" altLang="en-US" sz="3600"/>
              <a:t>Bluetooth connects</a:t>
            </a:r>
          </a:p>
          <a:p>
            <a:pPr eaLnBrk="1" hangingPunct="1">
              <a:buFontTx/>
              <a:buAutoNum type="arabicPeriod"/>
            </a:pPr>
            <a:r>
              <a:rPr lang="en-US" altLang="en-US" sz="3600"/>
              <a:t>Time</a:t>
            </a:r>
          </a:p>
        </p:txBody>
      </p:sp>
      <p:sp>
        <p:nvSpPr>
          <p:cNvPr id="9224" name="Rounded Rectangle 15">
            <a:extLst>
              <a:ext uri="{FF2B5EF4-FFF2-40B4-BE49-F238E27FC236}">
                <a16:creationId xmlns:a16="http://schemas.microsoft.com/office/drawing/2014/main" id="{D5FCA84A-911E-474D-A526-95CB2ACFB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6350" y="5265738"/>
            <a:ext cx="3768725" cy="360838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7429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3600"/>
              <a:t>Location</a:t>
            </a:r>
          </a:p>
          <a:p>
            <a:pPr eaLnBrk="1" hangingPunct="1">
              <a:buFontTx/>
              <a:buAutoNum type="arabicPeriod"/>
            </a:pPr>
            <a:r>
              <a:rPr lang="en-US" altLang="en-US" sz="3600"/>
              <a:t>Bluetooth disconnects</a:t>
            </a:r>
          </a:p>
          <a:p>
            <a:pPr eaLnBrk="1" hangingPunct="1">
              <a:buFontTx/>
              <a:buAutoNum type="arabicPeriod"/>
            </a:pPr>
            <a:r>
              <a:rPr lang="en-US" altLang="en-US" sz="3600"/>
              <a:t>Cellular to Wifi</a:t>
            </a:r>
          </a:p>
          <a:p>
            <a:pPr eaLnBrk="1" hangingPunct="1">
              <a:buFontTx/>
              <a:buAutoNum type="arabicPeriod"/>
            </a:pPr>
            <a:r>
              <a:rPr lang="en-US" altLang="en-US" sz="3600"/>
              <a:t>Time</a:t>
            </a:r>
          </a:p>
        </p:txBody>
      </p:sp>
      <p:sp>
        <p:nvSpPr>
          <p:cNvPr id="9225" name="Rounded Rectangle 16">
            <a:extLst>
              <a:ext uri="{FF2B5EF4-FFF2-40B4-BE49-F238E27FC236}">
                <a16:creationId xmlns:a16="http://schemas.microsoft.com/office/drawing/2014/main" id="{6E99948E-4761-6E46-BD01-3500A9807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8138" y="5308600"/>
            <a:ext cx="3513137" cy="35655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7429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3600"/>
              <a:t>Location</a:t>
            </a:r>
          </a:p>
          <a:p>
            <a:pPr eaLnBrk="1" hangingPunct="1">
              <a:buFontTx/>
              <a:buAutoNum type="arabicPeriod"/>
            </a:pPr>
            <a:r>
              <a:rPr lang="en-US" altLang="en-US" sz="3600"/>
              <a:t>Wifi to cellular</a:t>
            </a:r>
          </a:p>
          <a:p>
            <a:pPr eaLnBrk="1" hangingPunct="1">
              <a:buFontTx/>
              <a:buAutoNum type="arabicPeriod"/>
            </a:pPr>
            <a:r>
              <a:rPr lang="en-US" altLang="en-US" sz="3600"/>
              <a:t>Bluetooth connects</a:t>
            </a:r>
          </a:p>
          <a:p>
            <a:pPr eaLnBrk="1" hangingPunct="1">
              <a:buFontTx/>
              <a:buAutoNum type="arabicPeriod"/>
            </a:pPr>
            <a:r>
              <a:rPr lang="en-US" altLang="en-US" sz="3600"/>
              <a:t>Time</a:t>
            </a:r>
          </a:p>
        </p:txBody>
      </p:sp>
      <p:sp>
        <p:nvSpPr>
          <p:cNvPr id="9226" name="Rounded Rectangle 18">
            <a:extLst>
              <a:ext uri="{FF2B5EF4-FFF2-40B4-BE49-F238E27FC236}">
                <a16:creationId xmlns:a16="http://schemas.microsoft.com/office/drawing/2014/main" id="{D3920665-8210-0544-8DF4-8884CA0E7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2588" y="5295900"/>
            <a:ext cx="3768725" cy="35782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7429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3600"/>
              <a:t>Location</a:t>
            </a:r>
          </a:p>
          <a:p>
            <a:pPr eaLnBrk="1" hangingPunct="1">
              <a:buFontTx/>
              <a:buAutoNum type="arabicPeriod"/>
            </a:pPr>
            <a:r>
              <a:rPr lang="en-US" altLang="en-US" sz="3600"/>
              <a:t>Bluetooth disconnects</a:t>
            </a:r>
          </a:p>
          <a:p>
            <a:pPr eaLnBrk="1" hangingPunct="1">
              <a:buFontTx/>
              <a:buAutoNum type="arabicPeriod"/>
            </a:pPr>
            <a:r>
              <a:rPr lang="en-US" altLang="en-US" sz="3600"/>
              <a:t>cellular to Wifi</a:t>
            </a:r>
          </a:p>
          <a:p>
            <a:pPr eaLnBrk="1" hangingPunct="1">
              <a:buFontTx/>
              <a:buAutoNum type="arabicPeriod"/>
            </a:pPr>
            <a:r>
              <a:rPr lang="en-US" altLang="en-US" sz="3600"/>
              <a:t>Time</a:t>
            </a:r>
          </a:p>
        </p:txBody>
      </p:sp>
      <p:sp>
        <p:nvSpPr>
          <p:cNvPr id="9227" name="Right Arrow 19">
            <a:extLst>
              <a:ext uri="{FF2B5EF4-FFF2-40B4-BE49-F238E27FC236}">
                <a16:creationId xmlns:a16="http://schemas.microsoft.com/office/drawing/2014/main" id="{103E5587-B73A-7246-BCB4-2028FDC11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663" y="2805113"/>
            <a:ext cx="1247775" cy="609600"/>
          </a:xfrm>
          <a:prstGeom prst="rightArrow">
            <a:avLst>
              <a:gd name="adj1" fmla="val 50000"/>
              <a:gd name="adj2" fmla="val 50016"/>
            </a:avLst>
          </a:prstGeom>
          <a:solidFill>
            <a:srgbClr val="00B0F0">
              <a:alpha val="6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228" name="Right Arrow 20">
            <a:extLst>
              <a:ext uri="{FF2B5EF4-FFF2-40B4-BE49-F238E27FC236}">
                <a16:creationId xmlns:a16="http://schemas.microsoft.com/office/drawing/2014/main" id="{CB493A12-65B9-8F4A-ABBC-721B2A343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1413" y="2765425"/>
            <a:ext cx="1247775" cy="609600"/>
          </a:xfrm>
          <a:prstGeom prst="rightArrow">
            <a:avLst>
              <a:gd name="adj1" fmla="val 50000"/>
              <a:gd name="adj2" fmla="val 50016"/>
            </a:avLst>
          </a:prstGeom>
          <a:solidFill>
            <a:srgbClr val="00B0F0">
              <a:alpha val="6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229" name="Right Arrow 21">
            <a:extLst>
              <a:ext uri="{FF2B5EF4-FFF2-40B4-BE49-F238E27FC236}">
                <a16:creationId xmlns:a16="http://schemas.microsoft.com/office/drawing/2014/main" id="{8634BCC7-4F83-5340-908D-267294835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5725" y="2773363"/>
            <a:ext cx="1246188" cy="609600"/>
          </a:xfrm>
          <a:prstGeom prst="rightArrow">
            <a:avLst>
              <a:gd name="adj1" fmla="val 50000"/>
              <a:gd name="adj2" fmla="val 49952"/>
            </a:avLst>
          </a:prstGeom>
          <a:solidFill>
            <a:srgbClr val="00B0F0">
              <a:alpha val="6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230" name="Right Arrow 22">
            <a:extLst>
              <a:ext uri="{FF2B5EF4-FFF2-40B4-BE49-F238E27FC236}">
                <a16:creationId xmlns:a16="http://schemas.microsoft.com/office/drawing/2014/main" id="{8226992F-000C-B944-9502-BAADBB72A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1950" y="2773363"/>
            <a:ext cx="1247775" cy="609600"/>
          </a:xfrm>
          <a:prstGeom prst="rightArrow">
            <a:avLst>
              <a:gd name="adj1" fmla="val 50000"/>
              <a:gd name="adj2" fmla="val 50016"/>
            </a:avLst>
          </a:prstGeom>
          <a:solidFill>
            <a:srgbClr val="00B0F0">
              <a:alpha val="6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231" name="Right Arrow 23">
            <a:extLst>
              <a:ext uri="{FF2B5EF4-FFF2-40B4-BE49-F238E27FC236}">
                <a16:creationId xmlns:a16="http://schemas.microsoft.com/office/drawing/2014/main" id="{17296475-0F1B-0143-AC4B-DC4AD9989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8288" y="6481763"/>
            <a:ext cx="849312" cy="609600"/>
          </a:xfrm>
          <a:prstGeom prst="rightArrow">
            <a:avLst>
              <a:gd name="adj1" fmla="val 50000"/>
              <a:gd name="adj2" fmla="val 49976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232" name="Right Arrow 24">
            <a:extLst>
              <a:ext uri="{FF2B5EF4-FFF2-40B4-BE49-F238E27FC236}">
                <a16:creationId xmlns:a16="http://schemas.microsoft.com/office/drawing/2014/main" id="{F0DA9E95-244D-0B4E-BE3B-70E5815D3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60213" y="6481763"/>
            <a:ext cx="850900" cy="609600"/>
          </a:xfrm>
          <a:prstGeom prst="rightArrow">
            <a:avLst>
              <a:gd name="adj1" fmla="val 50000"/>
              <a:gd name="adj2" fmla="val 50069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233" name="Right Arrow 25">
            <a:extLst>
              <a:ext uri="{FF2B5EF4-FFF2-40B4-BE49-F238E27FC236}">
                <a16:creationId xmlns:a16="http://schemas.microsoft.com/office/drawing/2014/main" id="{CD779EA7-7556-F845-8C19-6309D3DE0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2275" y="6481763"/>
            <a:ext cx="849313" cy="609600"/>
          </a:xfrm>
          <a:prstGeom prst="rightArrow">
            <a:avLst>
              <a:gd name="adj1" fmla="val 50000"/>
              <a:gd name="adj2" fmla="val 49976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234" name="Curved Left Arrow 26">
            <a:extLst>
              <a:ext uri="{FF2B5EF4-FFF2-40B4-BE49-F238E27FC236}">
                <a16:creationId xmlns:a16="http://schemas.microsoft.com/office/drawing/2014/main" id="{222F0FCB-D2F0-654D-8D95-DD4BB990D96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686382" y="-5031581"/>
            <a:ext cx="1198562" cy="19202400"/>
          </a:xfrm>
          <a:prstGeom prst="curvedLeftArrow">
            <a:avLst>
              <a:gd name="adj1" fmla="val 24922"/>
              <a:gd name="adj2" fmla="val 49992"/>
              <a:gd name="adj3" fmla="val 25000"/>
            </a:avLst>
          </a:prstGeom>
          <a:solidFill>
            <a:srgbClr val="00B0F0">
              <a:alpha val="6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235" name="Curved Left Arrow 27">
            <a:extLst>
              <a:ext uri="{FF2B5EF4-FFF2-40B4-BE49-F238E27FC236}">
                <a16:creationId xmlns:a16="http://schemas.microsoft.com/office/drawing/2014/main" id="{4BCA73F1-CFFA-9748-BB95-DCCA129EE35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859416" y="2510631"/>
            <a:ext cx="1198563" cy="18211802"/>
          </a:xfrm>
          <a:prstGeom prst="curvedLeftArrow">
            <a:avLst>
              <a:gd name="adj1" fmla="val 25052"/>
              <a:gd name="adj2" fmla="val 49978"/>
              <a:gd name="adj3" fmla="val 25000"/>
            </a:avLst>
          </a:prstGeom>
          <a:solidFill>
            <a:srgbClr val="92D050">
              <a:alpha val="6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236" name="Rounded Rectangle 28">
            <a:extLst>
              <a:ext uri="{FF2B5EF4-FFF2-40B4-BE49-F238E27FC236}">
                <a16:creationId xmlns:a16="http://schemas.microsoft.com/office/drawing/2014/main" id="{8786ECC9-BE81-5E40-BC17-FFAE24559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6656" y="9829800"/>
            <a:ext cx="2751138" cy="914400"/>
          </a:xfrm>
          <a:prstGeom prst="roundRect">
            <a:avLst>
              <a:gd name="adj" fmla="val 16667"/>
            </a:avLst>
          </a:prstGeom>
          <a:solidFill>
            <a:srgbClr val="92D05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3600" dirty="0" err="1"/>
              <a:t>State_A</a:t>
            </a:r>
            <a:endParaRPr lang="en-US" altLang="en-US" sz="3600" dirty="0"/>
          </a:p>
        </p:txBody>
      </p:sp>
      <p:sp>
        <p:nvSpPr>
          <p:cNvPr id="9237" name="Rounded Rectangle 29">
            <a:extLst>
              <a:ext uri="{FF2B5EF4-FFF2-40B4-BE49-F238E27FC236}">
                <a16:creationId xmlns:a16="http://schemas.microsoft.com/office/drawing/2014/main" id="{78ACDF73-F7F9-BC4D-BA37-9F0B3E208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0920" y="9852025"/>
            <a:ext cx="2749550" cy="914400"/>
          </a:xfrm>
          <a:prstGeom prst="roundRect">
            <a:avLst>
              <a:gd name="adj" fmla="val 16667"/>
            </a:avLst>
          </a:prstGeom>
          <a:solidFill>
            <a:srgbClr val="92D05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3600"/>
              <a:t>State_B</a:t>
            </a:r>
          </a:p>
        </p:txBody>
      </p:sp>
      <p:sp>
        <p:nvSpPr>
          <p:cNvPr id="9238" name="Rounded Rectangle 30">
            <a:extLst>
              <a:ext uri="{FF2B5EF4-FFF2-40B4-BE49-F238E27FC236}">
                <a16:creationId xmlns:a16="http://schemas.microsoft.com/office/drawing/2014/main" id="{412875C5-AE51-664E-AD03-3731B8595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2936" y="9829800"/>
            <a:ext cx="2749550" cy="914400"/>
          </a:xfrm>
          <a:prstGeom prst="roundRect">
            <a:avLst>
              <a:gd name="adj" fmla="val 16667"/>
            </a:avLst>
          </a:prstGeom>
          <a:solidFill>
            <a:srgbClr val="92D05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3600" dirty="0" err="1"/>
              <a:t>State_C</a:t>
            </a:r>
            <a:endParaRPr lang="en-US" altLang="en-US" sz="3600" dirty="0"/>
          </a:p>
        </p:txBody>
      </p:sp>
      <p:sp>
        <p:nvSpPr>
          <p:cNvPr id="9239" name="Rounded Rectangle 31">
            <a:extLst>
              <a:ext uri="{FF2B5EF4-FFF2-40B4-BE49-F238E27FC236}">
                <a16:creationId xmlns:a16="http://schemas.microsoft.com/office/drawing/2014/main" id="{3056EF06-B05B-C140-B231-C95F5DD3F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2156" y="9829800"/>
            <a:ext cx="2749550" cy="914400"/>
          </a:xfrm>
          <a:prstGeom prst="roundRect">
            <a:avLst>
              <a:gd name="adj" fmla="val 16667"/>
            </a:avLst>
          </a:prstGeom>
          <a:solidFill>
            <a:srgbClr val="92D05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3600" dirty="0" err="1"/>
              <a:t>State_D</a:t>
            </a:r>
            <a:endParaRPr lang="en-US" altLang="en-US" sz="3600" dirty="0"/>
          </a:p>
        </p:txBody>
      </p:sp>
      <p:sp>
        <p:nvSpPr>
          <p:cNvPr id="9240" name="Right Arrow 32">
            <a:extLst>
              <a:ext uri="{FF2B5EF4-FFF2-40B4-BE49-F238E27FC236}">
                <a16:creationId xmlns:a16="http://schemas.microsoft.com/office/drawing/2014/main" id="{695C77D3-3E25-4E48-9AE7-86BB0ABA6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4657" y="10058400"/>
            <a:ext cx="1008062" cy="457200"/>
          </a:xfrm>
          <a:prstGeom prst="rightArrow">
            <a:avLst>
              <a:gd name="adj1" fmla="val 50000"/>
              <a:gd name="adj2" fmla="val 49946"/>
            </a:avLst>
          </a:prstGeom>
          <a:solidFill>
            <a:srgbClr val="92D05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241" name="Right Arrow 33">
            <a:extLst>
              <a:ext uri="{FF2B5EF4-FFF2-40B4-BE49-F238E27FC236}">
                <a16:creationId xmlns:a16="http://schemas.microsoft.com/office/drawing/2014/main" id="{8F574A1F-E3E7-5B4D-B49A-0B5DD0165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5533" y="10080625"/>
            <a:ext cx="1008063" cy="457200"/>
          </a:xfrm>
          <a:prstGeom prst="rightArrow">
            <a:avLst>
              <a:gd name="adj1" fmla="val 50000"/>
              <a:gd name="adj2" fmla="val 49946"/>
            </a:avLst>
          </a:prstGeom>
          <a:solidFill>
            <a:srgbClr val="92D05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242" name="Right Arrow 34">
            <a:extLst>
              <a:ext uri="{FF2B5EF4-FFF2-40B4-BE49-F238E27FC236}">
                <a16:creationId xmlns:a16="http://schemas.microsoft.com/office/drawing/2014/main" id="{A261C315-31F4-C543-9DC9-EB2EF1B7D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9088" y="10058400"/>
            <a:ext cx="1009650" cy="457200"/>
          </a:xfrm>
          <a:prstGeom prst="rightArrow">
            <a:avLst>
              <a:gd name="adj1" fmla="val 50000"/>
              <a:gd name="adj2" fmla="val 50025"/>
            </a:avLst>
          </a:prstGeom>
          <a:solidFill>
            <a:srgbClr val="92D05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243" name="Up-Down Arrow 37">
            <a:extLst>
              <a:ext uri="{FF2B5EF4-FFF2-40B4-BE49-F238E27FC236}">
                <a16:creationId xmlns:a16="http://schemas.microsoft.com/office/drawing/2014/main" id="{72E8216D-23E7-B245-B6BF-8EBEEC595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8025" y="9021763"/>
            <a:ext cx="381000" cy="568325"/>
          </a:xfrm>
          <a:prstGeom prst="upDownArrow">
            <a:avLst>
              <a:gd name="adj1" fmla="val 50000"/>
              <a:gd name="adj2" fmla="val 49992"/>
            </a:avLst>
          </a:prstGeom>
          <a:solidFill>
            <a:srgbClr val="92D05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244" name="Up-Down Arrow 38">
            <a:extLst>
              <a:ext uri="{FF2B5EF4-FFF2-40B4-BE49-F238E27FC236}">
                <a16:creationId xmlns:a16="http://schemas.microsoft.com/office/drawing/2014/main" id="{85373DF3-433E-BF44-84D3-2A59632EB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7050" y="9082088"/>
            <a:ext cx="381000" cy="568325"/>
          </a:xfrm>
          <a:prstGeom prst="upDownArrow">
            <a:avLst>
              <a:gd name="adj1" fmla="val 50000"/>
              <a:gd name="adj2" fmla="val 49992"/>
            </a:avLst>
          </a:prstGeom>
          <a:solidFill>
            <a:srgbClr val="92D05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245" name="Up-Down Arrow 39">
            <a:extLst>
              <a:ext uri="{FF2B5EF4-FFF2-40B4-BE49-F238E27FC236}">
                <a16:creationId xmlns:a16="http://schemas.microsoft.com/office/drawing/2014/main" id="{983603CC-F3DC-6A4B-A83E-B71819A1E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3413" y="9082088"/>
            <a:ext cx="381000" cy="568325"/>
          </a:xfrm>
          <a:prstGeom prst="upDownArrow">
            <a:avLst>
              <a:gd name="adj1" fmla="val 50000"/>
              <a:gd name="adj2" fmla="val 49992"/>
            </a:avLst>
          </a:prstGeom>
          <a:solidFill>
            <a:srgbClr val="92D05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246" name="Up-Down Arrow 40">
            <a:extLst>
              <a:ext uri="{FF2B5EF4-FFF2-40B4-BE49-F238E27FC236}">
                <a16:creationId xmlns:a16="http://schemas.microsoft.com/office/drawing/2014/main" id="{C8341A4F-49EB-A241-9154-30E735445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8375" y="9075738"/>
            <a:ext cx="381000" cy="568325"/>
          </a:xfrm>
          <a:prstGeom prst="upDownArrow">
            <a:avLst>
              <a:gd name="adj1" fmla="val 50000"/>
              <a:gd name="adj2" fmla="val 49992"/>
            </a:avLst>
          </a:prstGeom>
          <a:solidFill>
            <a:srgbClr val="92D05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777BA36-3171-E846-829B-CBB753F6B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2625" y="9829800"/>
            <a:ext cx="2749550" cy="914400"/>
          </a:xfrm>
          <a:prstGeom prst="roundRect">
            <a:avLst>
              <a:gd name="adj" fmla="val 16667"/>
            </a:avLst>
          </a:prstGeom>
          <a:solidFill>
            <a:srgbClr val="92D05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3600" dirty="0" err="1"/>
              <a:t>State_E</a:t>
            </a:r>
            <a:endParaRPr lang="en-US" altLang="en-US" sz="3600" dirty="0"/>
          </a:p>
        </p:txBody>
      </p:sp>
      <p:sp>
        <p:nvSpPr>
          <p:cNvPr id="33" name="Right Arrow 34">
            <a:extLst>
              <a:ext uri="{FF2B5EF4-FFF2-40B4-BE49-F238E27FC236}">
                <a16:creationId xmlns:a16="http://schemas.microsoft.com/office/drawing/2014/main" id="{192A0423-2934-7044-8A04-E7D183F3D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4050" y="10079877"/>
            <a:ext cx="1009650" cy="457200"/>
          </a:xfrm>
          <a:prstGeom prst="rightArrow">
            <a:avLst>
              <a:gd name="adj1" fmla="val 50000"/>
              <a:gd name="adj2" fmla="val 50025"/>
            </a:avLst>
          </a:prstGeom>
          <a:solidFill>
            <a:srgbClr val="92D05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986C468-7340-C64E-A08A-E0601A1C7216}"/>
              </a:ext>
            </a:extLst>
          </p:cNvPr>
          <p:cNvSpPr/>
          <p:nvPr/>
        </p:nvSpPr>
        <p:spPr bwMode="auto">
          <a:xfrm>
            <a:off x="-1" y="18078"/>
            <a:ext cx="24384000" cy="1234440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58E66EA-1C6D-E940-BAC3-1439CCA308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591"/>
          <a:stretch/>
        </p:blipFill>
        <p:spPr>
          <a:xfrm>
            <a:off x="473893" y="4462334"/>
            <a:ext cx="11678329" cy="53855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11D7A4-3D3C-804F-AA4A-8559B2356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25" y="61913"/>
            <a:ext cx="23134637" cy="1663700"/>
          </a:xfrm>
        </p:spPr>
        <p:txBody>
          <a:bodyPr/>
          <a:lstStyle/>
          <a:p>
            <a:r>
              <a:rPr lang="en-US" b="0" dirty="0">
                <a:solidFill>
                  <a:srgbClr val="FFC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Feed forward NN as gate in LSTM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100EC-C84C-BE40-A57D-81DC8F508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539" y="1981200"/>
            <a:ext cx="10144794" cy="2575807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Input layer node number = feature count.</a:t>
            </a:r>
          </a:p>
          <a:p>
            <a:r>
              <a:rPr lang="en-US" dirty="0">
                <a:solidFill>
                  <a:srgbClr val="FFC000"/>
                </a:solidFill>
              </a:rPr>
              <a:t>Hidden layer node number = hyperparameter</a:t>
            </a:r>
          </a:p>
          <a:p>
            <a:r>
              <a:rPr lang="en-US" dirty="0">
                <a:solidFill>
                  <a:srgbClr val="FFC000"/>
                </a:solidFill>
              </a:rPr>
              <a:t>Activation layer = dense layer outputs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85503A-468F-074F-BE27-D2CBF0E5A445}"/>
              </a:ext>
            </a:extLst>
          </p:cNvPr>
          <p:cNvSpPr/>
          <p:nvPr/>
        </p:nvSpPr>
        <p:spPr bwMode="auto">
          <a:xfrm>
            <a:off x="13349032" y="1576388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95A52F-645E-B24D-8687-C82A74E71418}"/>
              </a:ext>
            </a:extLst>
          </p:cNvPr>
          <p:cNvSpPr/>
          <p:nvPr/>
        </p:nvSpPr>
        <p:spPr bwMode="auto">
          <a:xfrm>
            <a:off x="13349032" y="2200276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45020AA-1A4D-AE4D-BFFE-F6A412F2D5CA}"/>
              </a:ext>
            </a:extLst>
          </p:cNvPr>
          <p:cNvSpPr/>
          <p:nvPr/>
        </p:nvSpPr>
        <p:spPr bwMode="auto">
          <a:xfrm>
            <a:off x="13353794" y="3924300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1F004CB-92AC-7E42-822B-64DF1F06B41E}"/>
              </a:ext>
            </a:extLst>
          </p:cNvPr>
          <p:cNvSpPr/>
          <p:nvPr/>
        </p:nvSpPr>
        <p:spPr bwMode="auto">
          <a:xfrm>
            <a:off x="13349032" y="4533900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2FFA369-FB21-7E4B-BA81-6F9CDE02B01B}"/>
              </a:ext>
            </a:extLst>
          </p:cNvPr>
          <p:cNvSpPr/>
          <p:nvPr/>
        </p:nvSpPr>
        <p:spPr bwMode="auto">
          <a:xfrm>
            <a:off x="13349032" y="5157788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EDD9FD4-5C30-AB4F-968D-60DD6C3808F2}"/>
              </a:ext>
            </a:extLst>
          </p:cNvPr>
          <p:cNvSpPr/>
          <p:nvPr/>
        </p:nvSpPr>
        <p:spPr bwMode="auto">
          <a:xfrm>
            <a:off x="19749831" y="1574602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94DF498-5F11-8147-BE00-641647D4875A}"/>
              </a:ext>
            </a:extLst>
          </p:cNvPr>
          <p:cNvSpPr/>
          <p:nvPr/>
        </p:nvSpPr>
        <p:spPr bwMode="auto">
          <a:xfrm>
            <a:off x="16625632" y="2644776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9267334-DC3F-2A43-91D7-17379EF1C9A9}"/>
              </a:ext>
            </a:extLst>
          </p:cNvPr>
          <p:cNvSpPr/>
          <p:nvPr/>
        </p:nvSpPr>
        <p:spPr bwMode="auto">
          <a:xfrm>
            <a:off x="16625632" y="2033588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92E686D-7AE8-814F-A758-E6335FAE2493}"/>
              </a:ext>
            </a:extLst>
          </p:cNvPr>
          <p:cNvSpPr/>
          <p:nvPr/>
        </p:nvSpPr>
        <p:spPr bwMode="auto">
          <a:xfrm>
            <a:off x="16625632" y="4318000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68019A-542B-E943-88A1-266FBFA08D10}"/>
              </a:ext>
            </a:extLst>
          </p:cNvPr>
          <p:cNvSpPr txBox="1"/>
          <p:nvPr/>
        </p:nvSpPr>
        <p:spPr>
          <a:xfrm rot="16200000">
            <a:off x="16335189" y="3274289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FCEFA8-581E-2B43-AA6F-4156928E1760}"/>
              </a:ext>
            </a:extLst>
          </p:cNvPr>
          <p:cNvSpPr txBox="1"/>
          <p:nvPr/>
        </p:nvSpPr>
        <p:spPr>
          <a:xfrm rot="16200000">
            <a:off x="13071289" y="2887732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…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1D76844-3EF3-464C-A5BC-14528FF4DFC8}"/>
              </a:ext>
            </a:extLst>
          </p:cNvPr>
          <p:cNvCxnSpPr>
            <a:stCxn id="6" idx="6"/>
            <a:endCxn id="19" idx="2"/>
          </p:cNvCxnSpPr>
          <p:nvPr/>
        </p:nvCxnSpPr>
        <p:spPr bwMode="auto">
          <a:xfrm>
            <a:off x="13806232" y="1804988"/>
            <a:ext cx="2819400" cy="457200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8E9E986-B97F-D246-8DBB-6FDA8A0D645F}"/>
              </a:ext>
            </a:extLst>
          </p:cNvPr>
          <p:cNvCxnSpPr>
            <a:cxnSpLocks/>
          </p:cNvCxnSpPr>
          <p:nvPr/>
        </p:nvCxnSpPr>
        <p:spPr bwMode="auto">
          <a:xfrm flipV="1">
            <a:off x="13806232" y="2257821"/>
            <a:ext cx="2819400" cy="149622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DAC07E8-F6A6-154B-96E8-B6A0886757D6}"/>
              </a:ext>
            </a:extLst>
          </p:cNvPr>
          <p:cNvCxnSpPr>
            <a:cxnSpLocks/>
            <a:stCxn id="11" idx="6"/>
          </p:cNvCxnSpPr>
          <p:nvPr/>
        </p:nvCxnSpPr>
        <p:spPr bwMode="auto">
          <a:xfrm flipV="1">
            <a:off x="13810994" y="2267148"/>
            <a:ext cx="2814638" cy="1885752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6E8C0E1-8540-C14A-AE88-CC52540A86A3}"/>
              </a:ext>
            </a:extLst>
          </p:cNvPr>
          <p:cNvCxnSpPr>
            <a:cxnSpLocks/>
            <a:stCxn id="12" idx="6"/>
            <a:endCxn id="19" idx="2"/>
          </p:cNvCxnSpPr>
          <p:nvPr/>
        </p:nvCxnSpPr>
        <p:spPr bwMode="auto">
          <a:xfrm flipV="1">
            <a:off x="13806232" y="2262188"/>
            <a:ext cx="2819400" cy="2500312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D05A7C3-04CE-5341-831B-886A74D364DD}"/>
              </a:ext>
            </a:extLst>
          </p:cNvPr>
          <p:cNvCxnSpPr>
            <a:cxnSpLocks/>
            <a:stCxn id="13" idx="6"/>
            <a:endCxn id="19" idx="2"/>
          </p:cNvCxnSpPr>
          <p:nvPr/>
        </p:nvCxnSpPr>
        <p:spPr bwMode="auto">
          <a:xfrm flipV="1">
            <a:off x="13806232" y="2262188"/>
            <a:ext cx="2819400" cy="3124200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ACA1E8F-983F-E545-8133-E34416D71008}"/>
              </a:ext>
            </a:extLst>
          </p:cNvPr>
          <p:cNvCxnSpPr>
            <a:cxnSpLocks/>
            <a:stCxn id="7" idx="6"/>
            <a:endCxn id="18" idx="2"/>
          </p:cNvCxnSpPr>
          <p:nvPr/>
        </p:nvCxnSpPr>
        <p:spPr bwMode="auto">
          <a:xfrm>
            <a:off x="13806232" y="2428876"/>
            <a:ext cx="2819400" cy="444500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FB3136F-825D-5341-9A6B-0AF64EFF9C13}"/>
              </a:ext>
            </a:extLst>
          </p:cNvPr>
          <p:cNvCxnSpPr>
            <a:cxnSpLocks/>
            <a:stCxn id="11" idx="6"/>
            <a:endCxn id="18" idx="2"/>
          </p:cNvCxnSpPr>
          <p:nvPr/>
        </p:nvCxnSpPr>
        <p:spPr bwMode="auto">
          <a:xfrm flipV="1">
            <a:off x="13810994" y="2873376"/>
            <a:ext cx="2814638" cy="1279524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BC0458E-4DB8-F341-95F7-AD963FB57A8C}"/>
              </a:ext>
            </a:extLst>
          </p:cNvPr>
          <p:cNvCxnSpPr>
            <a:cxnSpLocks/>
            <a:stCxn id="12" idx="6"/>
            <a:endCxn id="18" idx="2"/>
          </p:cNvCxnSpPr>
          <p:nvPr/>
        </p:nvCxnSpPr>
        <p:spPr bwMode="auto">
          <a:xfrm flipV="1">
            <a:off x="13806232" y="2873376"/>
            <a:ext cx="2819400" cy="1889124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EC8016B-1583-B847-8702-183DC4B478CD}"/>
              </a:ext>
            </a:extLst>
          </p:cNvPr>
          <p:cNvCxnSpPr>
            <a:cxnSpLocks/>
            <a:stCxn id="13" idx="6"/>
            <a:endCxn id="18" idx="2"/>
          </p:cNvCxnSpPr>
          <p:nvPr/>
        </p:nvCxnSpPr>
        <p:spPr bwMode="auto">
          <a:xfrm flipV="1">
            <a:off x="13806232" y="2873376"/>
            <a:ext cx="2819400" cy="2513012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6939A9D-8785-F943-97A4-21676F670A04}"/>
              </a:ext>
            </a:extLst>
          </p:cNvPr>
          <p:cNvCxnSpPr>
            <a:cxnSpLocks/>
            <a:stCxn id="6" idx="6"/>
            <a:endCxn id="20" idx="2"/>
          </p:cNvCxnSpPr>
          <p:nvPr/>
        </p:nvCxnSpPr>
        <p:spPr bwMode="auto">
          <a:xfrm>
            <a:off x="13806232" y="1804988"/>
            <a:ext cx="2819400" cy="2741612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8C91B2E-BF40-8640-99C6-3428B8417A8E}"/>
              </a:ext>
            </a:extLst>
          </p:cNvPr>
          <p:cNvCxnSpPr>
            <a:cxnSpLocks/>
            <a:endCxn id="20" idx="2"/>
          </p:cNvCxnSpPr>
          <p:nvPr/>
        </p:nvCxnSpPr>
        <p:spPr bwMode="auto">
          <a:xfrm>
            <a:off x="13810994" y="2428876"/>
            <a:ext cx="2814638" cy="2117724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B61B1F0-A139-EC43-AD35-513B19B6080D}"/>
              </a:ext>
            </a:extLst>
          </p:cNvPr>
          <p:cNvCxnSpPr>
            <a:cxnSpLocks/>
            <a:stCxn id="11" idx="6"/>
            <a:endCxn id="20" idx="2"/>
          </p:cNvCxnSpPr>
          <p:nvPr/>
        </p:nvCxnSpPr>
        <p:spPr bwMode="auto">
          <a:xfrm>
            <a:off x="13810994" y="4152900"/>
            <a:ext cx="2814638" cy="393700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C72336E-0023-1D4B-8430-31AA59D6BCB4}"/>
              </a:ext>
            </a:extLst>
          </p:cNvPr>
          <p:cNvCxnSpPr>
            <a:cxnSpLocks/>
            <a:stCxn id="12" idx="6"/>
            <a:endCxn id="20" idx="2"/>
          </p:cNvCxnSpPr>
          <p:nvPr/>
        </p:nvCxnSpPr>
        <p:spPr bwMode="auto">
          <a:xfrm flipV="1">
            <a:off x="13806232" y="4546600"/>
            <a:ext cx="2819400" cy="215900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E68A2EF-39C6-904C-BD8F-68BC9F6AE126}"/>
              </a:ext>
            </a:extLst>
          </p:cNvPr>
          <p:cNvCxnSpPr>
            <a:cxnSpLocks/>
            <a:stCxn id="13" idx="6"/>
            <a:endCxn id="20" idx="2"/>
          </p:cNvCxnSpPr>
          <p:nvPr/>
        </p:nvCxnSpPr>
        <p:spPr bwMode="auto">
          <a:xfrm flipV="1">
            <a:off x="13806232" y="4546600"/>
            <a:ext cx="2819400" cy="839788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61F4CBA4-C663-F441-BCAA-015F6A61B8CA}"/>
              </a:ext>
            </a:extLst>
          </p:cNvPr>
          <p:cNvSpPr/>
          <p:nvPr/>
        </p:nvSpPr>
        <p:spPr bwMode="auto">
          <a:xfrm>
            <a:off x="19762531" y="2206598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593B2E9-9D3A-BB45-858E-DAAFCF98D98C}"/>
              </a:ext>
            </a:extLst>
          </p:cNvPr>
          <p:cNvSpPr/>
          <p:nvPr/>
        </p:nvSpPr>
        <p:spPr bwMode="auto">
          <a:xfrm>
            <a:off x="19729218" y="3924300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C9C2DD0-E2A8-BD4F-BFF9-A9723DA47ED5}"/>
              </a:ext>
            </a:extLst>
          </p:cNvPr>
          <p:cNvCxnSpPr>
            <a:cxnSpLocks/>
            <a:stCxn id="19" idx="6"/>
            <a:endCxn id="17" idx="2"/>
          </p:cNvCxnSpPr>
          <p:nvPr/>
        </p:nvCxnSpPr>
        <p:spPr bwMode="auto">
          <a:xfrm flipV="1">
            <a:off x="17082832" y="1803202"/>
            <a:ext cx="2666999" cy="458986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5D81D9C-E0CE-224D-ADAE-4CF794AD1D5C}"/>
              </a:ext>
            </a:extLst>
          </p:cNvPr>
          <p:cNvCxnSpPr>
            <a:cxnSpLocks/>
            <a:stCxn id="19" idx="6"/>
            <a:endCxn id="75" idx="2"/>
          </p:cNvCxnSpPr>
          <p:nvPr/>
        </p:nvCxnSpPr>
        <p:spPr bwMode="auto">
          <a:xfrm>
            <a:off x="17082832" y="2262188"/>
            <a:ext cx="2679699" cy="173010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684E10D-0230-D64E-8F57-4564FD6D5D73}"/>
              </a:ext>
            </a:extLst>
          </p:cNvPr>
          <p:cNvCxnSpPr>
            <a:cxnSpLocks/>
            <a:stCxn id="19" idx="6"/>
            <a:endCxn id="76" idx="2"/>
          </p:cNvCxnSpPr>
          <p:nvPr/>
        </p:nvCxnSpPr>
        <p:spPr bwMode="auto">
          <a:xfrm>
            <a:off x="17082832" y="2262188"/>
            <a:ext cx="2646386" cy="1890712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5B4924A-3E52-A346-A073-1809863745B4}"/>
              </a:ext>
            </a:extLst>
          </p:cNvPr>
          <p:cNvCxnSpPr>
            <a:cxnSpLocks/>
            <a:stCxn id="6" idx="6"/>
            <a:endCxn id="18" idx="2"/>
          </p:cNvCxnSpPr>
          <p:nvPr/>
        </p:nvCxnSpPr>
        <p:spPr bwMode="auto">
          <a:xfrm>
            <a:off x="13806232" y="1804988"/>
            <a:ext cx="2819400" cy="1068388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E06300E-DAE4-BC4B-A087-7124FDB6174C}"/>
              </a:ext>
            </a:extLst>
          </p:cNvPr>
          <p:cNvCxnSpPr>
            <a:cxnSpLocks/>
            <a:stCxn id="18" idx="6"/>
            <a:endCxn id="17" idx="2"/>
          </p:cNvCxnSpPr>
          <p:nvPr/>
        </p:nvCxnSpPr>
        <p:spPr bwMode="auto">
          <a:xfrm flipV="1">
            <a:off x="17082832" y="1803202"/>
            <a:ext cx="2666999" cy="1070174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56265F10-AB4C-A34B-93EC-CAF450769005}"/>
              </a:ext>
            </a:extLst>
          </p:cNvPr>
          <p:cNvCxnSpPr>
            <a:cxnSpLocks/>
            <a:stCxn id="18" idx="6"/>
            <a:endCxn id="75" idx="2"/>
          </p:cNvCxnSpPr>
          <p:nvPr/>
        </p:nvCxnSpPr>
        <p:spPr bwMode="auto">
          <a:xfrm flipV="1">
            <a:off x="17082832" y="2435198"/>
            <a:ext cx="2679699" cy="438178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45DC2C50-7943-914D-98FC-EA52282F868B}"/>
              </a:ext>
            </a:extLst>
          </p:cNvPr>
          <p:cNvCxnSpPr>
            <a:cxnSpLocks/>
            <a:stCxn id="18" idx="6"/>
            <a:endCxn id="76" idx="2"/>
          </p:cNvCxnSpPr>
          <p:nvPr/>
        </p:nvCxnSpPr>
        <p:spPr bwMode="auto">
          <a:xfrm>
            <a:off x="17082832" y="2873376"/>
            <a:ext cx="2646386" cy="1279524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B2CA612-A324-EF44-BAF4-5BE79D6672E0}"/>
              </a:ext>
            </a:extLst>
          </p:cNvPr>
          <p:cNvCxnSpPr>
            <a:cxnSpLocks/>
            <a:stCxn id="20" idx="6"/>
            <a:endCxn id="17" idx="2"/>
          </p:cNvCxnSpPr>
          <p:nvPr/>
        </p:nvCxnSpPr>
        <p:spPr bwMode="auto">
          <a:xfrm flipV="1">
            <a:off x="17082832" y="1803202"/>
            <a:ext cx="2666999" cy="2743398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F075F95-406A-0749-9621-13CF5C82D84F}"/>
              </a:ext>
            </a:extLst>
          </p:cNvPr>
          <p:cNvCxnSpPr>
            <a:cxnSpLocks/>
            <a:stCxn id="20" idx="6"/>
            <a:endCxn id="75" idx="2"/>
          </p:cNvCxnSpPr>
          <p:nvPr/>
        </p:nvCxnSpPr>
        <p:spPr bwMode="auto">
          <a:xfrm flipV="1">
            <a:off x="17082832" y="2435198"/>
            <a:ext cx="2679699" cy="2111402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37C79E25-BD12-1741-A028-26A96D092893}"/>
              </a:ext>
            </a:extLst>
          </p:cNvPr>
          <p:cNvCxnSpPr>
            <a:cxnSpLocks/>
            <a:stCxn id="20" idx="6"/>
            <a:endCxn id="76" idx="2"/>
          </p:cNvCxnSpPr>
          <p:nvPr/>
        </p:nvCxnSpPr>
        <p:spPr bwMode="auto">
          <a:xfrm flipV="1">
            <a:off x="17082832" y="4152900"/>
            <a:ext cx="2646386" cy="393700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FEAFAEA7-4F5D-C344-B274-0A3CC9A09257}"/>
              </a:ext>
            </a:extLst>
          </p:cNvPr>
          <p:cNvSpPr txBox="1"/>
          <p:nvPr/>
        </p:nvSpPr>
        <p:spPr>
          <a:xfrm rot="16200000">
            <a:off x="19421419" y="2852731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5185DBA5-58B1-E94F-8F1A-0CAF808B0483}"/>
              </a:ext>
            </a:extLst>
          </p:cNvPr>
          <p:cNvSpPr/>
          <p:nvPr/>
        </p:nvSpPr>
        <p:spPr bwMode="auto">
          <a:xfrm>
            <a:off x="22623344" y="3360738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091D2C35-3E0E-5043-8F90-7D3CDE96F209}"/>
              </a:ext>
            </a:extLst>
          </p:cNvPr>
          <p:cNvCxnSpPr>
            <a:cxnSpLocks/>
            <a:stCxn id="17" idx="6"/>
            <a:endCxn id="137" idx="2"/>
          </p:cNvCxnSpPr>
          <p:nvPr/>
        </p:nvCxnSpPr>
        <p:spPr bwMode="auto">
          <a:xfrm>
            <a:off x="20207031" y="1803202"/>
            <a:ext cx="2416313" cy="1786136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699E2989-3B78-5E4A-A18B-9A5293C239C1}"/>
              </a:ext>
            </a:extLst>
          </p:cNvPr>
          <p:cNvCxnSpPr>
            <a:cxnSpLocks/>
            <a:stCxn id="75" idx="6"/>
            <a:endCxn id="137" idx="2"/>
          </p:cNvCxnSpPr>
          <p:nvPr/>
        </p:nvCxnSpPr>
        <p:spPr bwMode="auto">
          <a:xfrm>
            <a:off x="20219731" y="2435198"/>
            <a:ext cx="2403613" cy="1154140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11F09EA3-BE8E-4349-8C92-A3EA62BF1C40}"/>
              </a:ext>
            </a:extLst>
          </p:cNvPr>
          <p:cNvCxnSpPr>
            <a:cxnSpLocks/>
            <a:stCxn id="76" idx="6"/>
            <a:endCxn id="137" idx="2"/>
          </p:cNvCxnSpPr>
          <p:nvPr/>
        </p:nvCxnSpPr>
        <p:spPr bwMode="auto">
          <a:xfrm flipV="1">
            <a:off x="20186418" y="3589338"/>
            <a:ext cx="2436926" cy="563562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46251572-BE9E-4345-AA20-B7767BE9F6EB}"/>
              </a:ext>
            </a:extLst>
          </p:cNvPr>
          <p:cNvSpPr txBox="1"/>
          <p:nvPr/>
        </p:nvSpPr>
        <p:spPr>
          <a:xfrm>
            <a:off x="18811363" y="5998855"/>
            <a:ext cx="23341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Activation Dense 46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F1EBB91A-A530-C64F-8EE3-F8D4976E9AA7}"/>
              </a:ext>
            </a:extLst>
          </p:cNvPr>
          <p:cNvSpPr txBox="1"/>
          <p:nvPr/>
        </p:nvSpPr>
        <p:spPr>
          <a:xfrm>
            <a:off x="16016032" y="5938527"/>
            <a:ext cx="21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Hidden nodes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256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7364EC1A-6240-CF40-B37B-D4EC81388315}"/>
              </a:ext>
            </a:extLst>
          </p:cNvPr>
          <p:cNvSpPr txBox="1"/>
          <p:nvPr/>
        </p:nvSpPr>
        <p:spPr>
          <a:xfrm>
            <a:off x="12663232" y="5938527"/>
            <a:ext cx="160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Input dim           46	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84146FEB-4B11-AF44-B401-DB50D43128AA}"/>
              </a:ext>
            </a:extLst>
          </p:cNvPr>
          <p:cNvSpPr txBox="1"/>
          <p:nvPr/>
        </p:nvSpPr>
        <p:spPr>
          <a:xfrm>
            <a:off x="22166144" y="5916613"/>
            <a:ext cx="2155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Argmax </a:t>
            </a:r>
            <a:r>
              <a:rPr lang="en-US" sz="4000" dirty="0" err="1">
                <a:solidFill>
                  <a:schemeClr val="bg1"/>
                </a:solidFill>
              </a:rPr>
              <a:t>wrt</a:t>
            </a:r>
            <a:r>
              <a:rPr lang="en-US" sz="4000" dirty="0">
                <a:solidFill>
                  <a:schemeClr val="bg1"/>
                </a:solidFill>
              </a:rPr>
              <a:t> vocab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35EF9B3-D78E-E44A-AEAC-48DFA3ABBA23}"/>
              </a:ext>
            </a:extLst>
          </p:cNvPr>
          <p:cNvSpPr/>
          <p:nvPr/>
        </p:nvSpPr>
        <p:spPr bwMode="auto">
          <a:xfrm>
            <a:off x="19731726" y="4548386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01A4648-871E-AC41-A27E-3C4CCB976539}"/>
              </a:ext>
            </a:extLst>
          </p:cNvPr>
          <p:cNvSpPr/>
          <p:nvPr/>
        </p:nvSpPr>
        <p:spPr bwMode="auto">
          <a:xfrm>
            <a:off x="19729218" y="5171473"/>
            <a:ext cx="457200" cy="457200"/>
          </a:xfrm>
          <a:prstGeom prst="ellipse">
            <a:avLst/>
          </a:prstGeom>
          <a:solidFill>
            <a:srgbClr val="BBE0E3">
              <a:alpha val="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0718EB3-3DCC-074F-8437-BC518E48BE43}"/>
              </a:ext>
            </a:extLst>
          </p:cNvPr>
          <p:cNvCxnSpPr>
            <a:cxnSpLocks/>
            <a:stCxn id="20" idx="6"/>
            <a:endCxn id="64" idx="2"/>
          </p:cNvCxnSpPr>
          <p:nvPr/>
        </p:nvCxnSpPr>
        <p:spPr bwMode="auto">
          <a:xfrm>
            <a:off x="17082832" y="4546600"/>
            <a:ext cx="2646386" cy="853473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8B6DAF4-1086-0641-A3FC-9AFCFFC57A4A}"/>
              </a:ext>
            </a:extLst>
          </p:cNvPr>
          <p:cNvCxnSpPr>
            <a:cxnSpLocks/>
            <a:stCxn id="18" idx="6"/>
            <a:endCxn id="64" idx="2"/>
          </p:cNvCxnSpPr>
          <p:nvPr/>
        </p:nvCxnSpPr>
        <p:spPr bwMode="auto">
          <a:xfrm>
            <a:off x="17082832" y="2873376"/>
            <a:ext cx="2646386" cy="2526697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6A6D59D-50E6-BF48-BCC5-43E60D015042}"/>
              </a:ext>
            </a:extLst>
          </p:cNvPr>
          <p:cNvCxnSpPr>
            <a:cxnSpLocks/>
            <a:stCxn id="19" idx="6"/>
            <a:endCxn id="64" idx="2"/>
          </p:cNvCxnSpPr>
          <p:nvPr/>
        </p:nvCxnSpPr>
        <p:spPr bwMode="auto">
          <a:xfrm>
            <a:off x="17082832" y="2262188"/>
            <a:ext cx="2646386" cy="3137885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5D43423-A44C-3D45-BC54-4B2FDB037DB8}"/>
              </a:ext>
            </a:extLst>
          </p:cNvPr>
          <p:cNvCxnSpPr>
            <a:cxnSpLocks/>
            <a:stCxn id="20" idx="6"/>
            <a:endCxn id="62" idx="2"/>
          </p:cNvCxnSpPr>
          <p:nvPr/>
        </p:nvCxnSpPr>
        <p:spPr bwMode="auto">
          <a:xfrm>
            <a:off x="17082832" y="4546600"/>
            <a:ext cx="2648894" cy="230386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83A9ABA-22E9-FC47-B238-296CC6502009}"/>
              </a:ext>
            </a:extLst>
          </p:cNvPr>
          <p:cNvCxnSpPr>
            <a:cxnSpLocks/>
            <a:stCxn id="18" idx="6"/>
            <a:endCxn id="62" idx="2"/>
          </p:cNvCxnSpPr>
          <p:nvPr/>
        </p:nvCxnSpPr>
        <p:spPr bwMode="auto">
          <a:xfrm>
            <a:off x="17082832" y="2873376"/>
            <a:ext cx="2648894" cy="1903610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B78A689-531B-6341-A3AF-BAB2DCAEC0DF}"/>
              </a:ext>
            </a:extLst>
          </p:cNvPr>
          <p:cNvCxnSpPr>
            <a:cxnSpLocks/>
            <a:stCxn id="19" idx="6"/>
            <a:endCxn id="62" idx="2"/>
          </p:cNvCxnSpPr>
          <p:nvPr/>
        </p:nvCxnSpPr>
        <p:spPr bwMode="auto">
          <a:xfrm>
            <a:off x="17082832" y="2262188"/>
            <a:ext cx="2648894" cy="2514798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7D0D2C93-FFCF-844D-859C-F83F2E86194B}"/>
              </a:ext>
            </a:extLst>
          </p:cNvPr>
          <p:cNvSpPr/>
          <p:nvPr/>
        </p:nvSpPr>
        <p:spPr bwMode="auto">
          <a:xfrm>
            <a:off x="12420600" y="914400"/>
            <a:ext cx="2057400" cy="7239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2660E53-9F23-5B48-94A9-42B071B2263B}"/>
              </a:ext>
            </a:extLst>
          </p:cNvPr>
          <p:cNvSpPr/>
          <p:nvPr/>
        </p:nvSpPr>
        <p:spPr bwMode="auto">
          <a:xfrm>
            <a:off x="622835" y="5171473"/>
            <a:ext cx="7477585" cy="52999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C6140BC-A310-6F4A-A172-111FC100E91E}"/>
              </a:ext>
            </a:extLst>
          </p:cNvPr>
          <p:cNvSpPr/>
          <p:nvPr/>
        </p:nvSpPr>
        <p:spPr bwMode="auto">
          <a:xfrm>
            <a:off x="15708162" y="952500"/>
            <a:ext cx="2438400" cy="7239000"/>
          </a:xfrm>
          <a:prstGeom prst="rect">
            <a:avLst/>
          </a:prstGeom>
          <a:solidFill>
            <a:srgbClr val="BBE0E3">
              <a:alpha val="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CC65898-19DB-5844-9BCD-F4297BEBEEF0}"/>
              </a:ext>
            </a:extLst>
          </p:cNvPr>
          <p:cNvSpPr/>
          <p:nvPr/>
        </p:nvSpPr>
        <p:spPr bwMode="auto">
          <a:xfrm>
            <a:off x="576310" y="6315934"/>
            <a:ext cx="7524110" cy="694466"/>
          </a:xfrm>
          <a:prstGeom prst="rect">
            <a:avLst/>
          </a:prstGeom>
          <a:solidFill>
            <a:srgbClr val="BBE0E3">
              <a:alpha val="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7938E3D-4B95-BA4C-BE31-6816C0C9D279}"/>
              </a:ext>
            </a:extLst>
          </p:cNvPr>
          <p:cNvSpPr/>
          <p:nvPr/>
        </p:nvSpPr>
        <p:spPr bwMode="auto">
          <a:xfrm>
            <a:off x="18798180" y="927100"/>
            <a:ext cx="2462466" cy="7239000"/>
          </a:xfrm>
          <a:prstGeom prst="rect">
            <a:avLst/>
          </a:prstGeom>
          <a:solidFill>
            <a:srgbClr val="BBE0E3">
              <a:alpha val="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46F3A63-B41D-874D-9918-22F68D176F47}"/>
              </a:ext>
            </a:extLst>
          </p:cNvPr>
          <p:cNvSpPr/>
          <p:nvPr/>
        </p:nvSpPr>
        <p:spPr bwMode="auto">
          <a:xfrm>
            <a:off x="617539" y="8058561"/>
            <a:ext cx="7482881" cy="683672"/>
          </a:xfrm>
          <a:prstGeom prst="rect">
            <a:avLst/>
          </a:prstGeom>
          <a:solidFill>
            <a:srgbClr val="BBE0E3">
              <a:alpha val="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0CE94F2-9496-6F42-8510-35E262540A1F}"/>
              </a:ext>
            </a:extLst>
          </p:cNvPr>
          <p:cNvSpPr txBox="1"/>
          <p:nvPr/>
        </p:nvSpPr>
        <p:spPr>
          <a:xfrm>
            <a:off x="972740" y="10234612"/>
            <a:ext cx="224385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Number of parameters = 4  *  </a:t>
            </a:r>
            <a:r>
              <a:rPr lang="en-US" sz="4000" dirty="0" err="1">
                <a:solidFill>
                  <a:schemeClr val="bg1"/>
                </a:solidFill>
              </a:rPr>
              <a:t>hidden_layer_nodes</a:t>
            </a:r>
            <a:r>
              <a:rPr lang="en-US" sz="4000" dirty="0">
                <a:solidFill>
                  <a:schemeClr val="bg1"/>
                </a:solidFill>
              </a:rPr>
              <a:t>  *   (</a:t>
            </a:r>
            <a:r>
              <a:rPr lang="en-US" sz="4000" dirty="0" err="1">
                <a:solidFill>
                  <a:schemeClr val="bg1"/>
                </a:solidFill>
              </a:rPr>
              <a:t>input_layer_node</a:t>
            </a:r>
            <a:r>
              <a:rPr lang="en-US" sz="4000" dirty="0">
                <a:solidFill>
                  <a:schemeClr val="bg1"/>
                </a:solidFill>
              </a:rPr>
              <a:t>+ </a:t>
            </a:r>
            <a:r>
              <a:rPr lang="en-US" sz="4000" dirty="0" err="1">
                <a:solidFill>
                  <a:schemeClr val="bg1"/>
                </a:solidFill>
              </a:rPr>
              <a:t>hidden_layer_output</a:t>
            </a:r>
            <a:r>
              <a:rPr lang="en-US" sz="4000" dirty="0">
                <a:solidFill>
                  <a:schemeClr val="bg1"/>
                </a:solidFill>
              </a:rPr>
              <a:t> + bias) = 4 * 256 * (46 + 256 +1) = 310272</a:t>
            </a:r>
          </a:p>
          <a:p>
            <a:r>
              <a:rPr lang="en-US" sz="4000" dirty="0">
                <a:solidFill>
                  <a:schemeClr val="bg1"/>
                </a:solidFill>
              </a:rPr>
              <a:t>Dense layer number of parameters = 46 * 256 + 46 = 11822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E72C249-90F5-2F4D-97E7-19A189BC713E}"/>
              </a:ext>
            </a:extLst>
          </p:cNvPr>
          <p:cNvCxnSpPr>
            <a:cxnSpLocks/>
            <a:stCxn id="62" idx="6"/>
            <a:endCxn id="137" idx="2"/>
          </p:cNvCxnSpPr>
          <p:nvPr/>
        </p:nvCxnSpPr>
        <p:spPr bwMode="auto">
          <a:xfrm flipV="1">
            <a:off x="20188926" y="3589338"/>
            <a:ext cx="2434418" cy="1187648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5F20252F-C61C-F942-9283-3E06D1240D9C}"/>
              </a:ext>
            </a:extLst>
          </p:cNvPr>
          <p:cNvCxnSpPr>
            <a:cxnSpLocks/>
            <a:stCxn id="64" idx="6"/>
            <a:endCxn id="137" idx="2"/>
          </p:cNvCxnSpPr>
          <p:nvPr/>
        </p:nvCxnSpPr>
        <p:spPr bwMode="auto">
          <a:xfrm flipV="1">
            <a:off x="20186418" y="3589338"/>
            <a:ext cx="2436926" cy="1810735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CC61897-2B97-5642-955C-B9B702A6A00A}"/>
              </a:ext>
            </a:extLst>
          </p:cNvPr>
          <p:cNvSpPr txBox="1"/>
          <p:nvPr/>
        </p:nvSpPr>
        <p:spPr>
          <a:xfrm>
            <a:off x="26661979" y="4940968"/>
            <a:ext cx="18473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0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87" grpId="0" animBg="1"/>
      <p:bldP spid="52" grpId="0" animBg="1"/>
      <p:bldP spid="89" grpId="0" animBg="1"/>
      <p:bldP spid="53" grpId="0" animBg="1"/>
      <p:bldP spid="9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89DCB999-2744-A547-8820-7A863D9F7E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13FF7466-722C-D44C-B47B-660B17DC8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D249A9E1-3CB1-DD4A-827E-CC6B7221CF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B824F9B8-4AC1-0841-8E38-4683572557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7B3821-8947-BD4F-A3B6-A5BB5F181EBA}"/>
              </a:ext>
            </a:extLst>
          </p:cNvPr>
          <p:cNvSpPr/>
          <p:nvPr/>
        </p:nvSpPr>
        <p:spPr bwMode="auto">
          <a:xfrm>
            <a:off x="-25400" y="0"/>
            <a:ext cx="24384000" cy="1234440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F51000-5910-7F4F-9C16-0B6B4F92D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5181600"/>
            <a:ext cx="22606000" cy="1663700"/>
          </a:xfrm>
        </p:spPr>
        <p:txBody>
          <a:bodyPr/>
          <a:lstStyle/>
          <a:p>
            <a:r>
              <a:rPr lang="en-US" sz="6400" b="0" dirty="0">
                <a:solidFill>
                  <a:srgbClr val="FFC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Part 1 - How a customer journey problem is formulated historically </a:t>
            </a:r>
          </a:p>
        </p:txBody>
      </p:sp>
    </p:spTree>
    <p:extLst>
      <p:ext uri="{BB962C8B-B14F-4D97-AF65-F5344CB8AC3E}">
        <p14:creationId xmlns:p14="http://schemas.microsoft.com/office/powerpoint/2010/main" val="311248444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15F2B501-1922-0B4C-AE8E-5378ABFC68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Sequence as a model for online shopping touchpoint</a:t>
            </a:r>
          </a:p>
        </p:txBody>
      </p:sp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32DFC816-C1F2-8943-BB1A-62F23E873A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7538" y="10882313"/>
            <a:ext cx="23134637" cy="1462087"/>
          </a:xfrm>
        </p:spPr>
        <p:txBody>
          <a:bodyPr/>
          <a:lstStyle/>
          <a:p>
            <a:r>
              <a:rPr lang="en-US" altLang="en-US"/>
              <a:t>Which exposure channels are more effective than others? This is an attribution problem.</a:t>
            </a:r>
          </a:p>
          <a:p>
            <a:r>
              <a:rPr lang="en-US" altLang="en-US"/>
              <a:t>Customer online shopping experience may be modeled as a sequence problem.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08CF5C7F-E039-A745-9F9F-0BCE915E0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3429000"/>
            <a:ext cx="21177250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19">
            <a:extLst>
              <a:ext uri="{FF2B5EF4-FFF2-40B4-BE49-F238E27FC236}">
                <a16:creationId xmlns:a16="http://schemas.microsoft.com/office/drawing/2014/main" id="{1B62A4F4-3BDF-084E-9B7B-9B2D45205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8" y="9358313"/>
            <a:ext cx="7620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 sz="3000" i="1">
                <a:solidFill>
                  <a:schemeClr val="tx1"/>
                </a:solidFill>
              </a:rPr>
              <a:t>Web Analytics 2.0 </a:t>
            </a:r>
            <a:r>
              <a:rPr lang="en-US" altLang="en-US" sz="3000">
                <a:solidFill>
                  <a:schemeClr val="tx1"/>
                </a:solidFill>
              </a:rPr>
              <a:t>by Avinash Kaushik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- Title Slide">
  <a:themeElements>
    <a:clrScheme name="Default -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le and Content">
  <a:themeElements>
    <a:clrScheme name="Default - Title and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- 1_Title and Content">
  <a:themeElements>
    <a:clrScheme name="Default - 1_Title and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1_Title and Conten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1_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39506</TotalTime>
  <Pages>0</Pages>
  <Words>4093</Words>
  <Characters>0</Characters>
  <Application>Microsoft Macintosh PowerPoint</Application>
  <PresentationFormat>Custom</PresentationFormat>
  <Lines>0</Lines>
  <Paragraphs>820</Paragraphs>
  <Slides>73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73</vt:i4>
      </vt:variant>
    </vt:vector>
  </HeadingPairs>
  <TitlesOfParts>
    <vt:vector size="84" baseType="lpstr">
      <vt:lpstr>ＭＳ Ｐゴシック</vt:lpstr>
      <vt:lpstr>ヒラギノ角ゴ ProN W3</vt:lpstr>
      <vt:lpstr>ヒラギノ角ゴ ProN W6</vt:lpstr>
      <vt:lpstr>Arial</vt:lpstr>
      <vt:lpstr>Calibri</vt:lpstr>
      <vt:lpstr>Gill Sans</vt:lpstr>
      <vt:lpstr>Times New Roman</vt:lpstr>
      <vt:lpstr>Wingdings</vt:lpstr>
      <vt:lpstr>Default - Title Slide</vt:lpstr>
      <vt:lpstr>Default - Title and Content</vt:lpstr>
      <vt:lpstr>Default - 1_Title and Content</vt:lpstr>
      <vt:lpstr>A Novel Adoption of Long Short Term Memory (LSTM) in Touchpoint Prediction Problems </vt:lpstr>
      <vt:lpstr>Resources and special thanks to:</vt:lpstr>
      <vt:lpstr> My GitHub Gist Jupyter notebooks </vt:lpstr>
      <vt:lpstr>Three - parts talk</vt:lpstr>
      <vt:lpstr>PowerPoint Presentation</vt:lpstr>
      <vt:lpstr>How does it knows….</vt:lpstr>
      <vt:lpstr>My Daily Routine</vt:lpstr>
      <vt:lpstr>Part 1 - How a customer journey problem is formulated historically </vt:lpstr>
      <vt:lpstr>Sequence as a model for online shopping touchpoint</vt:lpstr>
      <vt:lpstr>Sequence as a model for media touchpoints</vt:lpstr>
      <vt:lpstr>Attribution Models</vt:lpstr>
      <vt:lpstr>Examples of Attribution Model</vt:lpstr>
      <vt:lpstr>Attribution Logics</vt:lpstr>
      <vt:lpstr>Attribution Credits of a linear TV ad campaign</vt:lpstr>
      <vt:lpstr>Visualizing customer journey</vt:lpstr>
      <vt:lpstr>Data for linear adverting exposure</vt:lpstr>
      <vt:lpstr>Big picture so far</vt:lpstr>
      <vt:lpstr>Part 2 - Formulate customer journey problem in a broader context of sequence prediction problems</vt:lpstr>
      <vt:lpstr>Recurrent Neural Network</vt:lpstr>
      <vt:lpstr>Formulating sequence models</vt:lpstr>
      <vt:lpstr>Recurrent Neural Network (RNN)</vt:lpstr>
      <vt:lpstr>Encoder – Decoder Architecture</vt:lpstr>
      <vt:lpstr>Data Structure</vt:lpstr>
      <vt:lpstr>Use case specific requirements</vt:lpstr>
      <vt:lpstr>User-story-driven model architecture </vt:lpstr>
      <vt:lpstr>Business rules</vt:lpstr>
      <vt:lpstr>Data structure – User level sequences</vt:lpstr>
      <vt:lpstr>Data structure – For model training purpose</vt:lpstr>
      <vt:lpstr>Data structure – Dictionary construction</vt:lpstr>
      <vt:lpstr>PowerPoint Presentation</vt:lpstr>
      <vt:lpstr>Encoder Decoder Structure</vt:lpstr>
      <vt:lpstr>Sequence to Sequence Prediction (seq2seq) </vt:lpstr>
      <vt:lpstr>LSTM Cell architecture</vt:lpstr>
      <vt:lpstr>LSTM cell structure</vt:lpstr>
      <vt:lpstr>LSTM cell structure</vt:lpstr>
      <vt:lpstr>A LSTM cell has four feed forward NN</vt:lpstr>
      <vt:lpstr>General Process</vt:lpstr>
      <vt:lpstr>Model performance in predicting target word ‘visit’</vt:lpstr>
      <vt:lpstr>Initial model performance (Keras)</vt:lpstr>
      <vt:lpstr>Initial model performance (Tensorflow)</vt:lpstr>
      <vt:lpstr>Big picture so far</vt:lpstr>
      <vt:lpstr>Open Source Solution – by Thanh Luong (Google) in Github</vt:lpstr>
      <vt:lpstr>Open Source Solution by Thanh Luong (Google) in Github</vt:lpstr>
      <vt:lpstr>Git </vt:lpstr>
      <vt:lpstr>Train</vt:lpstr>
      <vt:lpstr>Take a look at file contents and formats</vt:lpstr>
      <vt:lpstr>Inference</vt:lpstr>
      <vt:lpstr>Inference holdout data</vt:lpstr>
      <vt:lpstr>Model performance in predicting presence of ‘visit’</vt:lpstr>
      <vt:lpstr>Evidence of learning</vt:lpstr>
      <vt:lpstr>Model comparison</vt:lpstr>
      <vt:lpstr>Solution architecture</vt:lpstr>
      <vt:lpstr>Define LSTM model in Tensorflow - Encoder</vt:lpstr>
      <vt:lpstr>Define LSTM model in Tensorflow - Decoder</vt:lpstr>
      <vt:lpstr>Define LSTM model in Tensorflow – Loss function</vt:lpstr>
      <vt:lpstr>Checkpoint – Tensorflow</vt:lpstr>
      <vt:lpstr>Checkpoint – Keras</vt:lpstr>
      <vt:lpstr>Tips</vt:lpstr>
      <vt:lpstr>Conclusions</vt:lpstr>
      <vt:lpstr> My GitHub Gist Jupyter notebooks </vt:lpstr>
      <vt:lpstr>Resources and special thanks to:</vt:lpstr>
      <vt:lpstr>Thank you!</vt:lpstr>
      <vt:lpstr>Supplemental information</vt:lpstr>
      <vt:lpstr>Feed forward NN as gate in LSTM</vt:lpstr>
      <vt:lpstr>Examples of Sequence</vt:lpstr>
      <vt:lpstr>Feed forward NN as gate in LSTM</vt:lpstr>
      <vt:lpstr>Feed forward NN as LSTM gates </vt:lpstr>
      <vt:lpstr>PowerPoint Presentation</vt:lpstr>
      <vt:lpstr>PowerPoint Presentation</vt:lpstr>
      <vt:lpstr>PowerPoint Presentation</vt:lpstr>
      <vt:lpstr>Feed forward NN as gate in LSTM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subject/>
  <dc:creator>Diana</dc:creator>
  <cp:keywords/>
  <dc:description/>
  <cp:lastModifiedBy>TUNG, KC</cp:lastModifiedBy>
  <cp:revision>296</cp:revision>
  <cp:lastPrinted>2018-09-06T05:28:19Z</cp:lastPrinted>
  <dcterms:modified xsi:type="dcterms:W3CDTF">2018-09-06T05:30:37Z</dcterms:modified>
</cp:coreProperties>
</file>